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93" r:id="rId5"/>
  </p:sldMasterIdLst>
  <p:notesMasterIdLst>
    <p:notesMasterId r:id="rId43"/>
  </p:notesMasterIdLst>
  <p:handoutMasterIdLst>
    <p:handoutMasterId r:id="rId44"/>
  </p:handoutMasterIdLst>
  <p:sldIdLst>
    <p:sldId id="307" r:id="rId6"/>
    <p:sldId id="282" r:id="rId7"/>
    <p:sldId id="314" r:id="rId8"/>
    <p:sldId id="317" r:id="rId9"/>
    <p:sldId id="318" r:id="rId10"/>
    <p:sldId id="323" r:id="rId11"/>
    <p:sldId id="326" r:id="rId12"/>
    <p:sldId id="324" r:id="rId13"/>
    <p:sldId id="327" r:id="rId14"/>
    <p:sldId id="328" r:id="rId15"/>
    <p:sldId id="330" r:id="rId16"/>
    <p:sldId id="331" r:id="rId17"/>
    <p:sldId id="332" r:id="rId18"/>
    <p:sldId id="325" r:id="rId19"/>
    <p:sldId id="299" r:id="rId20"/>
    <p:sldId id="301" r:id="rId21"/>
    <p:sldId id="333" r:id="rId22"/>
    <p:sldId id="335" r:id="rId23"/>
    <p:sldId id="312" r:id="rId24"/>
    <p:sldId id="336" r:id="rId25"/>
    <p:sldId id="286" r:id="rId26"/>
    <p:sldId id="287" r:id="rId27"/>
    <p:sldId id="4581" r:id="rId28"/>
    <p:sldId id="267" r:id="rId29"/>
    <p:sldId id="270" r:id="rId30"/>
    <p:sldId id="271" r:id="rId31"/>
    <p:sldId id="272" r:id="rId32"/>
    <p:sldId id="4582" r:id="rId33"/>
    <p:sldId id="334" r:id="rId34"/>
    <p:sldId id="338" r:id="rId35"/>
    <p:sldId id="337" r:id="rId36"/>
    <p:sldId id="4577" r:id="rId37"/>
    <p:sldId id="4578" r:id="rId38"/>
    <p:sldId id="4579" r:id="rId39"/>
    <p:sldId id="4580" r:id="rId40"/>
    <p:sldId id="321" r:id="rId41"/>
    <p:sldId id="297" r:id="rId42"/>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AAC4E9"/>
    <a:srgbClr val="F2F2F2"/>
    <a:srgbClr val="D1B20D"/>
    <a:srgbClr val="3859B5"/>
    <a:srgbClr val="82C417"/>
    <a:srgbClr val="FDFBF6"/>
    <a:srgbClr val="F5CDCE"/>
    <a:srgbClr val="DF8C8C"/>
    <a:srgbClr val="D4D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napToObjects="1">
      <p:cViewPr varScale="1">
        <p:scale>
          <a:sx n="78" d="100"/>
          <a:sy n="78" d="100"/>
        </p:scale>
        <p:origin x="878" y="72"/>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97AF98-0A72-451C-AF44-233FDE8C386D}" type="doc">
      <dgm:prSet loTypeId="urn:microsoft.com/office/officeart/2005/8/layout/hList1" loCatId="list" qsTypeId="urn:microsoft.com/office/officeart/2005/8/quickstyle/3d4" qsCatId="3D" csTypeId="urn:microsoft.com/office/officeart/2005/8/colors/colorful5" csCatId="colorful" phldr="1"/>
      <dgm:spPr/>
      <dgm:t>
        <a:bodyPr/>
        <a:lstStyle/>
        <a:p>
          <a:endParaRPr lang="en-US"/>
        </a:p>
      </dgm:t>
    </dgm:pt>
    <dgm:pt modelId="{B7CC52A3-A05E-4FF8-B507-539ECAC21CC9}">
      <dgm:prSet phldrT="[Text]"/>
      <dgm:spPr>
        <a:solidFill>
          <a:schemeClr val="accent6">
            <a:lumMod val="75000"/>
          </a:schemeClr>
        </a:solidFill>
      </dgm:spPr>
      <dgm:t>
        <a:bodyPr/>
        <a:lstStyle/>
        <a:p>
          <a:r>
            <a:rPr lang="en-US" b="1" dirty="0">
              <a:solidFill>
                <a:schemeClr val="accent4">
                  <a:lumMod val="20000"/>
                  <a:lumOff val="80000"/>
                </a:schemeClr>
              </a:solidFill>
            </a:rPr>
            <a:t>Natural Progesterone</a:t>
          </a:r>
        </a:p>
      </dgm:t>
    </dgm:pt>
    <dgm:pt modelId="{69284F12-A75C-4250-A157-8EF61C772565}" type="parTrans" cxnId="{7A1C2F1E-666D-4D3C-B719-D4B9F7A1339D}">
      <dgm:prSet/>
      <dgm:spPr/>
      <dgm:t>
        <a:bodyPr/>
        <a:lstStyle/>
        <a:p>
          <a:endParaRPr lang="en-US"/>
        </a:p>
      </dgm:t>
    </dgm:pt>
    <dgm:pt modelId="{3F1AD1DF-2DD9-449F-BE8F-A81620DB9FEB}" type="sibTrans" cxnId="{7A1C2F1E-666D-4D3C-B719-D4B9F7A1339D}">
      <dgm:prSet/>
      <dgm:spPr/>
      <dgm:t>
        <a:bodyPr/>
        <a:lstStyle/>
        <a:p>
          <a:endParaRPr lang="en-US"/>
        </a:p>
      </dgm:t>
    </dgm:pt>
    <dgm:pt modelId="{2576AAB0-58E7-49CB-843F-13EBED34C56C}">
      <dgm:prSet phldrT="[Text]" custT="1"/>
      <dgm:spPr/>
      <dgm:t>
        <a:bodyPr/>
        <a:lstStyle/>
        <a:p>
          <a:r>
            <a:rPr lang="en-US" sz="1600" b="1" kern="1200" dirty="0">
              <a:solidFill>
                <a:prstClr val="black">
                  <a:hueOff val="0"/>
                  <a:satOff val="0"/>
                  <a:lumOff val="0"/>
                  <a:alphaOff val="0"/>
                </a:prstClr>
              </a:solidFill>
              <a:latin typeface="Calibri" panose="020F0502020204030204"/>
              <a:ea typeface="+mn-ea"/>
              <a:cs typeface="+mn-cs"/>
            </a:rPr>
            <a:t>Live birth rate was found significantly higher </a:t>
          </a:r>
          <a:r>
            <a:rPr lang="en-US" sz="1600" kern="1200" dirty="0">
              <a:solidFill>
                <a:prstClr val="black">
                  <a:hueOff val="0"/>
                  <a:satOff val="0"/>
                  <a:lumOff val="0"/>
                  <a:alphaOff val="0"/>
                </a:prstClr>
              </a:solidFill>
              <a:latin typeface="Calibri" panose="020F0502020204030204"/>
              <a:ea typeface="+mn-ea"/>
              <a:cs typeface="+mn-cs"/>
            </a:rPr>
            <a:t>compared to vaginal progesterone according to Lotus trial.</a:t>
          </a:r>
        </a:p>
      </dgm:t>
    </dgm:pt>
    <dgm:pt modelId="{9EBB7435-501C-46F5-997D-275C3BF1DD5A}" type="parTrans" cxnId="{65F21DC5-9ACC-4EB8-BA16-90791847EE31}">
      <dgm:prSet/>
      <dgm:spPr/>
      <dgm:t>
        <a:bodyPr/>
        <a:lstStyle/>
        <a:p>
          <a:endParaRPr lang="en-US"/>
        </a:p>
      </dgm:t>
    </dgm:pt>
    <dgm:pt modelId="{416FC6E4-23F9-4255-A4EE-FD6A5F7D2DD8}" type="sibTrans" cxnId="{65F21DC5-9ACC-4EB8-BA16-90791847EE31}">
      <dgm:prSet/>
      <dgm:spPr/>
      <dgm:t>
        <a:bodyPr/>
        <a:lstStyle/>
        <a:p>
          <a:endParaRPr lang="en-US"/>
        </a:p>
      </dgm:t>
    </dgm:pt>
    <dgm:pt modelId="{EA24D9EB-444E-4368-94C2-97AB765BECE9}">
      <dgm:prSet phldrT="[Text]"/>
      <dgm:spPr>
        <a:solidFill>
          <a:schemeClr val="accent1">
            <a:lumMod val="50000"/>
          </a:schemeClr>
        </a:solidFill>
      </dgm:spPr>
      <dgm:t>
        <a:bodyPr/>
        <a:lstStyle/>
        <a:p>
          <a:r>
            <a:rPr lang="en-US" dirty="0" err="1">
              <a:solidFill>
                <a:schemeClr val="bg2"/>
              </a:solidFill>
            </a:rPr>
            <a:t>Allylestrenol</a:t>
          </a:r>
          <a:endParaRPr lang="en-US" dirty="0">
            <a:solidFill>
              <a:schemeClr val="bg2"/>
            </a:solidFill>
          </a:endParaRPr>
        </a:p>
      </dgm:t>
    </dgm:pt>
    <dgm:pt modelId="{D57A6870-1666-41DF-AB6C-E169253B8F3C}" type="parTrans" cxnId="{A6E79FEC-8142-4DBE-887A-3A6891E4FF7D}">
      <dgm:prSet/>
      <dgm:spPr/>
      <dgm:t>
        <a:bodyPr/>
        <a:lstStyle/>
        <a:p>
          <a:endParaRPr lang="en-US"/>
        </a:p>
      </dgm:t>
    </dgm:pt>
    <dgm:pt modelId="{95201A5E-7C18-45B9-9EB8-FBAFC34AB04B}" type="sibTrans" cxnId="{A6E79FEC-8142-4DBE-887A-3A6891E4FF7D}">
      <dgm:prSet/>
      <dgm:spPr/>
      <dgm:t>
        <a:bodyPr/>
        <a:lstStyle/>
        <a:p>
          <a:endParaRPr lang="en-US"/>
        </a:p>
      </dgm:t>
    </dgm:pt>
    <dgm:pt modelId="{24752E5B-FA60-4395-A9EB-89F1083B8468}">
      <dgm:prSet phldrT="[Text]" custT="1"/>
      <dgm:spPr/>
      <dgm:t>
        <a:bodyPr/>
        <a:lstStyle/>
        <a:p>
          <a:r>
            <a:rPr lang="en-US" sz="1600" kern="1200" dirty="0">
              <a:solidFill>
                <a:prstClr val="black">
                  <a:hueOff val="0"/>
                  <a:satOff val="0"/>
                  <a:lumOff val="0"/>
                  <a:alphaOff val="0"/>
                </a:prstClr>
              </a:solidFill>
              <a:latin typeface="Calibri" panose="020F0502020204030204"/>
              <a:ea typeface="+mn-ea"/>
              <a:cs typeface="+mn-cs"/>
            </a:rPr>
            <a:t>Synthetic progestogen, used as an affordable means to maintain pregnancy.</a:t>
          </a:r>
        </a:p>
      </dgm:t>
    </dgm:pt>
    <dgm:pt modelId="{C2A51ED9-B286-4FD7-8104-314A16F152A9}" type="parTrans" cxnId="{AC163AE5-95F9-44C6-8E15-34A4B1D319EE}">
      <dgm:prSet/>
      <dgm:spPr/>
      <dgm:t>
        <a:bodyPr/>
        <a:lstStyle/>
        <a:p>
          <a:endParaRPr lang="en-US"/>
        </a:p>
      </dgm:t>
    </dgm:pt>
    <dgm:pt modelId="{38BC2075-3896-4DF1-B1DF-B04E83C7AF94}" type="sibTrans" cxnId="{AC163AE5-95F9-44C6-8E15-34A4B1D319EE}">
      <dgm:prSet/>
      <dgm:spPr/>
      <dgm:t>
        <a:bodyPr/>
        <a:lstStyle/>
        <a:p>
          <a:endParaRPr lang="en-US"/>
        </a:p>
      </dgm:t>
    </dgm:pt>
    <dgm:pt modelId="{F76C007D-6751-4815-BF9E-C480D61D19A6}">
      <dgm:prSet phldrT="[Text]"/>
      <dgm:spPr>
        <a:solidFill>
          <a:srgbClr val="92D050"/>
        </a:solidFill>
      </dgm:spPr>
      <dgm:t>
        <a:bodyPr/>
        <a:lstStyle/>
        <a:p>
          <a:r>
            <a:rPr lang="en-US" dirty="0">
              <a:solidFill>
                <a:srgbClr val="002060"/>
              </a:solidFill>
            </a:rPr>
            <a:t>Hydroxyprogesterone Caproate</a:t>
          </a:r>
        </a:p>
      </dgm:t>
    </dgm:pt>
    <dgm:pt modelId="{350D2897-D84D-4EC2-A3CE-12809D527A43}" type="parTrans" cxnId="{9A034D6A-2C7E-4C38-8E97-378A5170F4FA}">
      <dgm:prSet/>
      <dgm:spPr/>
      <dgm:t>
        <a:bodyPr/>
        <a:lstStyle/>
        <a:p>
          <a:endParaRPr lang="en-US"/>
        </a:p>
      </dgm:t>
    </dgm:pt>
    <dgm:pt modelId="{9227AE0D-AB20-48DE-8611-DFE3C693CCCF}" type="sibTrans" cxnId="{9A034D6A-2C7E-4C38-8E97-378A5170F4FA}">
      <dgm:prSet/>
      <dgm:spPr/>
      <dgm:t>
        <a:bodyPr/>
        <a:lstStyle/>
        <a:p>
          <a:endParaRPr lang="en-US"/>
        </a:p>
      </dgm:t>
    </dgm:pt>
    <dgm:pt modelId="{7E040C4E-383D-48A4-A941-C643E61930BC}">
      <dgm:prSet phldrT="[Text]" custT="1"/>
      <dgm:spPr/>
      <dgm:t>
        <a:bodyPr/>
        <a:lstStyle/>
        <a:p>
          <a:r>
            <a:rPr lang="en-US" sz="1600" b="1" kern="1200" dirty="0">
              <a:solidFill>
                <a:prstClr val="black">
                  <a:hueOff val="0"/>
                  <a:satOff val="0"/>
                  <a:lumOff val="0"/>
                  <a:alphaOff val="0"/>
                </a:prstClr>
              </a:solidFill>
              <a:latin typeface="Calibri" panose="020F0502020204030204"/>
              <a:ea typeface="+mn-ea"/>
              <a:cs typeface="+mn-cs"/>
            </a:rPr>
            <a:t>Clinically practiced to prevent recurrent Preterm Birth and to prolong pregnancy.</a:t>
          </a:r>
        </a:p>
      </dgm:t>
    </dgm:pt>
    <dgm:pt modelId="{548E618B-2E59-4502-81BC-D8E9A0F164CA}" type="parTrans" cxnId="{6610086E-CA87-4B47-AA7E-783B8251A7DC}">
      <dgm:prSet/>
      <dgm:spPr/>
      <dgm:t>
        <a:bodyPr/>
        <a:lstStyle/>
        <a:p>
          <a:endParaRPr lang="en-US"/>
        </a:p>
      </dgm:t>
    </dgm:pt>
    <dgm:pt modelId="{D776F0B5-549C-4007-8F93-B6170735EE2E}" type="sibTrans" cxnId="{6610086E-CA87-4B47-AA7E-783B8251A7DC}">
      <dgm:prSet/>
      <dgm:spPr/>
      <dgm:t>
        <a:bodyPr/>
        <a:lstStyle/>
        <a:p>
          <a:endParaRPr lang="en-US"/>
        </a:p>
      </dgm:t>
    </dgm:pt>
    <dgm:pt modelId="{ED490B94-D4EA-402B-A8DF-DDD4679A5397}">
      <dgm:prSet phldrT="[Text]"/>
      <dgm:spPr>
        <a:solidFill>
          <a:schemeClr val="bg1">
            <a:lumMod val="50000"/>
          </a:schemeClr>
        </a:solidFill>
      </dgm:spPr>
      <dgm:t>
        <a:bodyPr/>
        <a:lstStyle/>
        <a:p>
          <a:r>
            <a:rPr lang="en-US" b="1" dirty="0">
              <a:solidFill>
                <a:schemeClr val="bg1"/>
              </a:solidFill>
            </a:rPr>
            <a:t>Dydrogesterone</a:t>
          </a:r>
        </a:p>
      </dgm:t>
    </dgm:pt>
    <dgm:pt modelId="{7D39733E-71DB-4227-B93B-414FE3D63EDC}" type="parTrans" cxnId="{C86D634B-6756-4707-9B68-99747FFDAC0B}">
      <dgm:prSet/>
      <dgm:spPr/>
      <dgm:t>
        <a:bodyPr/>
        <a:lstStyle/>
        <a:p>
          <a:endParaRPr lang="en-US"/>
        </a:p>
      </dgm:t>
    </dgm:pt>
    <dgm:pt modelId="{EAB471B9-D120-4083-8213-DE9AFA59CC3B}" type="sibTrans" cxnId="{C86D634B-6756-4707-9B68-99747FFDAC0B}">
      <dgm:prSet/>
      <dgm:spPr/>
      <dgm:t>
        <a:bodyPr/>
        <a:lstStyle/>
        <a:p>
          <a:endParaRPr lang="en-US"/>
        </a:p>
      </dgm:t>
    </dgm:pt>
    <dgm:pt modelId="{BE213FC8-74DC-4EFB-A351-AEFDE4648905}">
      <dgm:prSet phldrT="[Text]" custT="1"/>
      <dgm:spPr/>
      <dgm:t>
        <a:bodyPr/>
        <a:lstStyle/>
        <a:p>
          <a:pPr algn="just"/>
          <a:r>
            <a:rPr lang="en-US" sz="1600" b="1" dirty="0"/>
            <a:t>No significant difference in live birth rates </a:t>
          </a:r>
          <a:r>
            <a:rPr lang="en-US" sz="1600" dirty="0"/>
            <a:t>compared to placebo</a:t>
          </a:r>
        </a:p>
      </dgm:t>
    </dgm:pt>
    <dgm:pt modelId="{54BA9037-A262-4812-8E62-48C4CEB31851}" type="parTrans" cxnId="{F29E7DB0-F53B-4F1D-9116-81670F9F47C0}">
      <dgm:prSet/>
      <dgm:spPr/>
      <dgm:t>
        <a:bodyPr/>
        <a:lstStyle/>
        <a:p>
          <a:endParaRPr lang="en-US"/>
        </a:p>
      </dgm:t>
    </dgm:pt>
    <dgm:pt modelId="{18E93F5A-2756-4B6C-9F46-9E4AF98D6748}" type="sibTrans" cxnId="{F29E7DB0-F53B-4F1D-9116-81670F9F47C0}">
      <dgm:prSet/>
      <dgm:spPr/>
      <dgm:t>
        <a:bodyPr/>
        <a:lstStyle/>
        <a:p>
          <a:endParaRPr lang="en-US"/>
        </a:p>
      </dgm:t>
    </dgm:pt>
    <dgm:pt modelId="{43FE5EE0-FAE8-4BB5-A57F-0E2AB0B123BD}">
      <dgm:prSet phldrT="[Text]" custT="1"/>
      <dgm:spPr/>
      <dgm:t>
        <a:bodyPr/>
        <a:lstStyle/>
        <a:p>
          <a:pPr algn="just"/>
          <a:r>
            <a:rPr lang="en-US" sz="1600" dirty="0"/>
            <a:t>Large scale studies like PROMISE and OPPTIMUM trials does not support use of Natural progesterone in RPL or Preterm Birth</a:t>
          </a:r>
        </a:p>
      </dgm:t>
    </dgm:pt>
    <dgm:pt modelId="{10007DCC-5B09-4FB1-8616-2E8D670C2B98}" type="parTrans" cxnId="{98CA4B3A-DCCF-47DE-8B9E-3A19DE6BD757}">
      <dgm:prSet/>
      <dgm:spPr/>
      <dgm:t>
        <a:bodyPr/>
        <a:lstStyle/>
        <a:p>
          <a:endParaRPr lang="en-US"/>
        </a:p>
      </dgm:t>
    </dgm:pt>
    <dgm:pt modelId="{FD2ADDAF-FD37-4860-8656-C3F89443ED49}" type="sibTrans" cxnId="{98CA4B3A-DCCF-47DE-8B9E-3A19DE6BD757}">
      <dgm:prSet/>
      <dgm:spPr/>
      <dgm:t>
        <a:bodyPr/>
        <a:lstStyle/>
        <a:p>
          <a:endParaRPr lang="en-US"/>
        </a:p>
      </dgm:t>
    </dgm:pt>
    <dgm:pt modelId="{03FC7D51-91B8-4399-9C0B-AEBEE2BE69D7}">
      <dgm:prSet phldrT="[Text]" custT="1"/>
      <dgm:spPr/>
      <dgm:t>
        <a:bodyPr/>
        <a:lstStyle/>
        <a:p>
          <a:r>
            <a:rPr lang="en-US" sz="1600" kern="1200" dirty="0">
              <a:solidFill>
                <a:prstClr val="black">
                  <a:hueOff val="0"/>
                  <a:satOff val="0"/>
                  <a:lumOff val="0"/>
                  <a:alphaOff val="0"/>
                </a:prstClr>
              </a:solidFill>
              <a:latin typeface="Calibri" panose="020F0502020204030204"/>
              <a:ea typeface="+mn-ea"/>
              <a:cs typeface="+mn-cs"/>
            </a:rPr>
            <a:t>Proven higher efficacy, safety and tolerability compared to natural progesterone.</a:t>
          </a:r>
        </a:p>
      </dgm:t>
    </dgm:pt>
    <dgm:pt modelId="{0A03B64A-5604-4D33-A8AE-8BBA5322D0B1}" type="parTrans" cxnId="{140F7CAA-DBC7-4DF7-A687-0CC4E94E6504}">
      <dgm:prSet/>
      <dgm:spPr/>
      <dgm:t>
        <a:bodyPr/>
        <a:lstStyle/>
        <a:p>
          <a:endParaRPr lang="en-US"/>
        </a:p>
      </dgm:t>
    </dgm:pt>
    <dgm:pt modelId="{54DCFA29-D4BA-47B9-A5BE-048E42AF257E}" type="sibTrans" cxnId="{140F7CAA-DBC7-4DF7-A687-0CC4E94E6504}">
      <dgm:prSet/>
      <dgm:spPr/>
      <dgm:t>
        <a:bodyPr/>
        <a:lstStyle/>
        <a:p>
          <a:endParaRPr lang="en-US"/>
        </a:p>
      </dgm:t>
    </dgm:pt>
    <dgm:pt modelId="{937D4576-603A-482F-87AA-F88D0BDD6984}">
      <dgm:prSet phldrT="[Text]" custT="1"/>
      <dgm:spPr/>
      <dgm:t>
        <a:bodyPr/>
        <a:lstStyle/>
        <a:p>
          <a:r>
            <a:rPr lang="en-US" sz="1600" b="1" kern="1200" dirty="0">
              <a:solidFill>
                <a:prstClr val="black">
                  <a:hueOff val="0"/>
                  <a:satOff val="0"/>
                  <a:lumOff val="0"/>
                  <a:alphaOff val="0"/>
                </a:prstClr>
              </a:solidFill>
              <a:latin typeface="Calibri" panose="020F0502020204030204"/>
              <a:ea typeface="+mn-ea"/>
              <a:cs typeface="+mn-cs"/>
            </a:rPr>
            <a:t>Mostly used in the treatment of IUGR</a:t>
          </a:r>
          <a:r>
            <a:rPr lang="en-US" sz="1600" kern="1200" dirty="0">
              <a:solidFill>
                <a:prstClr val="black">
                  <a:hueOff val="0"/>
                  <a:satOff val="0"/>
                  <a:lumOff val="0"/>
                  <a:alphaOff val="0"/>
                </a:prstClr>
              </a:solidFill>
              <a:latin typeface="Calibri" panose="020F0502020204030204"/>
              <a:ea typeface="+mn-ea"/>
              <a:cs typeface="+mn-cs"/>
            </a:rPr>
            <a:t> (Intrauterine Growth Restriction).</a:t>
          </a:r>
        </a:p>
      </dgm:t>
    </dgm:pt>
    <dgm:pt modelId="{850356D4-D7E8-4BCB-A1A3-C67E42E0A98A}" type="parTrans" cxnId="{2E5A2FB6-B9D3-4677-9C38-82758CF6B303}">
      <dgm:prSet/>
      <dgm:spPr/>
      <dgm:t>
        <a:bodyPr/>
        <a:lstStyle/>
        <a:p>
          <a:endParaRPr lang="en-US"/>
        </a:p>
      </dgm:t>
    </dgm:pt>
    <dgm:pt modelId="{7D7953EC-5DE8-482B-B031-A11585542109}" type="sibTrans" cxnId="{2E5A2FB6-B9D3-4677-9C38-82758CF6B303}">
      <dgm:prSet/>
      <dgm:spPr/>
      <dgm:t>
        <a:bodyPr/>
        <a:lstStyle/>
        <a:p>
          <a:endParaRPr lang="en-US"/>
        </a:p>
      </dgm:t>
    </dgm:pt>
    <dgm:pt modelId="{BAD102B1-88AA-4DC1-8965-7032E5264338}">
      <dgm:prSet phldrT="[Text]" custT="1"/>
      <dgm:spPr/>
      <dgm:t>
        <a:bodyPr/>
        <a:lstStyle/>
        <a:p>
          <a:r>
            <a:rPr lang="en-US" sz="1600" kern="1200" dirty="0">
              <a:solidFill>
                <a:prstClr val="black">
                  <a:hueOff val="0"/>
                  <a:satOff val="0"/>
                  <a:lumOff val="0"/>
                  <a:alphaOff val="0"/>
                </a:prstClr>
              </a:solidFill>
              <a:latin typeface="Calibri" panose="020F0502020204030204"/>
              <a:ea typeface="+mn-ea"/>
              <a:cs typeface="+mn-cs"/>
            </a:rPr>
            <a:t>According to a large scale cohort study, HPC has a significant role in preventing spontaneous Preterm Birth</a:t>
          </a:r>
        </a:p>
      </dgm:t>
    </dgm:pt>
    <dgm:pt modelId="{EC86C50C-1273-45FD-BE2F-5D9CF89D025B}" type="parTrans" cxnId="{A18D7291-4F1F-4E8B-8AE4-C198A06CE905}">
      <dgm:prSet/>
      <dgm:spPr/>
      <dgm:t>
        <a:bodyPr/>
        <a:lstStyle/>
        <a:p>
          <a:endParaRPr lang="en-US"/>
        </a:p>
      </dgm:t>
    </dgm:pt>
    <dgm:pt modelId="{B231DCB1-9BFC-45A0-862E-A7A27C0E3664}" type="sibTrans" cxnId="{A18D7291-4F1F-4E8B-8AE4-C198A06CE905}">
      <dgm:prSet/>
      <dgm:spPr/>
      <dgm:t>
        <a:bodyPr/>
        <a:lstStyle/>
        <a:p>
          <a:endParaRPr lang="en-US"/>
        </a:p>
      </dgm:t>
    </dgm:pt>
    <dgm:pt modelId="{0ED79081-4F3D-4317-BB61-A4DF9D9CE2CA}" type="pres">
      <dgm:prSet presAssocID="{3497AF98-0A72-451C-AF44-233FDE8C386D}" presName="Name0" presStyleCnt="0">
        <dgm:presLayoutVars>
          <dgm:dir/>
          <dgm:animLvl val="lvl"/>
          <dgm:resizeHandles val="exact"/>
        </dgm:presLayoutVars>
      </dgm:prSet>
      <dgm:spPr/>
    </dgm:pt>
    <dgm:pt modelId="{3104BEF1-6FDD-42F6-9B55-80485788372F}" type="pres">
      <dgm:prSet presAssocID="{B7CC52A3-A05E-4FF8-B507-539ECAC21CC9}" presName="composite" presStyleCnt="0"/>
      <dgm:spPr/>
    </dgm:pt>
    <dgm:pt modelId="{214CA136-1292-4D2E-A0FB-FF92A96B83D4}" type="pres">
      <dgm:prSet presAssocID="{B7CC52A3-A05E-4FF8-B507-539ECAC21CC9}" presName="parTx" presStyleLbl="alignNode1" presStyleIdx="0" presStyleCnt="4">
        <dgm:presLayoutVars>
          <dgm:chMax val="0"/>
          <dgm:chPref val="0"/>
          <dgm:bulletEnabled val="1"/>
        </dgm:presLayoutVars>
      </dgm:prSet>
      <dgm:spPr/>
    </dgm:pt>
    <dgm:pt modelId="{05B6CB3A-07C3-41D2-9BD7-3B6694A06CDC}" type="pres">
      <dgm:prSet presAssocID="{B7CC52A3-A05E-4FF8-B507-539ECAC21CC9}" presName="desTx" presStyleLbl="alignAccFollowNode1" presStyleIdx="0" presStyleCnt="4">
        <dgm:presLayoutVars>
          <dgm:bulletEnabled val="1"/>
        </dgm:presLayoutVars>
      </dgm:prSet>
      <dgm:spPr/>
    </dgm:pt>
    <dgm:pt modelId="{F697AE76-AB9D-4A40-9A29-73F77A8574FE}" type="pres">
      <dgm:prSet presAssocID="{3F1AD1DF-2DD9-449F-BE8F-A81620DB9FEB}" presName="space" presStyleCnt="0"/>
      <dgm:spPr/>
    </dgm:pt>
    <dgm:pt modelId="{94B876F8-7D70-4C50-B023-E92ADAB36BF7}" type="pres">
      <dgm:prSet presAssocID="{ED490B94-D4EA-402B-A8DF-DDD4679A5397}" presName="composite" presStyleCnt="0"/>
      <dgm:spPr/>
    </dgm:pt>
    <dgm:pt modelId="{7EE19DCC-DE90-4CA7-A247-499D4B4334EA}" type="pres">
      <dgm:prSet presAssocID="{ED490B94-D4EA-402B-A8DF-DDD4679A5397}" presName="parTx" presStyleLbl="alignNode1" presStyleIdx="1" presStyleCnt="4" custLinFactNeighborX="1216" custLinFactNeighborY="1321">
        <dgm:presLayoutVars>
          <dgm:chMax val="0"/>
          <dgm:chPref val="0"/>
          <dgm:bulletEnabled val="1"/>
        </dgm:presLayoutVars>
      </dgm:prSet>
      <dgm:spPr/>
    </dgm:pt>
    <dgm:pt modelId="{002BDD6B-3F02-479A-8F4F-51F235DCDF9B}" type="pres">
      <dgm:prSet presAssocID="{ED490B94-D4EA-402B-A8DF-DDD4679A5397}" presName="desTx" presStyleLbl="alignAccFollowNode1" presStyleIdx="1" presStyleCnt="4">
        <dgm:presLayoutVars>
          <dgm:bulletEnabled val="1"/>
        </dgm:presLayoutVars>
      </dgm:prSet>
      <dgm:spPr/>
    </dgm:pt>
    <dgm:pt modelId="{0CAE2E9B-5533-47DE-AA3A-7D0D2344D4C4}" type="pres">
      <dgm:prSet presAssocID="{EAB471B9-D120-4083-8213-DE9AFA59CC3B}" presName="space" presStyleCnt="0"/>
      <dgm:spPr/>
    </dgm:pt>
    <dgm:pt modelId="{5F268FEA-5307-4D14-9984-F3021012B1A2}" type="pres">
      <dgm:prSet presAssocID="{EA24D9EB-444E-4368-94C2-97AB765BECE9}" presName="composite" presStyleCnt="0"/>
      <dgm:spPr/>
    </dgm:pt>
    <dgm:pt modelId="{B2415B61-6EDF-4351-8DE1-92B33862720D}" type="pres">
      <dgm:prSet presAssocID="{EA24D9EB-444E-4368-94C2-97AB765BECE9}" presName="parTx" presStyleLbl="alignNode1" presStyleIdx="2" presStyleCnt="4">
        <dgm:presLayoutVars>
          <dgm:chMax val="0"/>
          <dgm:chPref val="0"/>
          <dgm:bulletEnabled val="1"/>
        </dgm:presLayoutVars>
      </dgm:prSet>
      <dgm:spPr/>
    </dgm:pt>
    <dgm:pt modelId="{2BAC06EF-4748-47AE-B76E-8D5EA29E8718}" type="pres">
      <dgm:prSet presAssocID="{EA24D9EB-444E-4368-94C2-97AB765BECE9}" presName="desTx" presStyleLbl="alignAccFollowNode1" presStyleIdx="2" presStyleCnt="4">
        <dgm:presLayoutVars>
          <dgm:bulletEnabled val="1"/>
        </dgm:presLayoutVars>
      </dgm:prSet>
      <dgm:spPr/>
    </dgm:pt>
    <dgm:pt modelId="{FC502B6D-F3E4-4BF2-BA07-124BEDD46F41}" type="pres">
      <dgm:prSet presAssocID="{95201A5E-7C18-45B9-9EB8-FBAFC34AB04B}" presName="space" presStyleCnt="0"/>
      <dgm:spPr/>
    </dgm:pt>
    <dgm:pt modelId="{DB01B970-606A-434E-8199-D8D601119694}" type="pres">
      <dgm:prSet presAssocID="{F76C007D-6751-4815-BF9E-C480D61D19A6}" presName="composite" presStyleCnt="0"/>
      <dgm:spPr/>
    </dgm:pt>
    <dgm:pt modelId="{B23DA5F8-4812-47A2-85EA-E534250A0F50}" type="pres">
      <dgm:prSet presAssocID="{F76C007D-6751-4815-BF9E-C480D61D19A6}" presName="parTx" presStyleLbl="alignNode1" presStyleIdx="3" presStyleCnt="4">
        <dgm:presLayoutVars>
          <dgm:chMax val="0"/>
          <dgm:chPref val="0"/>
          <dgm:bulletEnabled val="1"/>
        </dgm:presLayoutVars>
      </dgm:prSet>
      <dgm:spPr/>
    </dgm:pt>
    <dgm:pt modelId="{4426A362-2ED7-44CD-9E33-BB70E596D5B9}" type="pres">
      <dgm:prSet presAssocID="{F76C007D-6751-4815-BF9E-C480D61D19A6}" presName="desTx" presStyleLbl="alignAccFollowNode1" presStyleIdx="3" presStyleCnt="4">
        <dgm:presLayoutVars>
          <dgm:bulletEnabled val="1"/>
        </dgm:presLayoutVars>
      </dgm:prSet>
      <dgm:spPr/>
    </dgm:pt>
  </dgm:ptLst>
  <dgm:cxnLst>
    <dgm:cxn modelId="{A30A2C16-ADC3-4AFA-81DF-0D620E5579BB}" type="presOf" srcId="{24752E5B-FA60-4395-A9EB-89F1083B8468}" destId="{2BAC06EF-4748-47AE-B76E-8D5EA29E8718}" srcOrd="0" destOrd="0" presId="urn:microsoft.com/office/officeart/2005/8/layout/hList1"/>
    <dgm:cxn modelId="{7A1C2F1E-666D-4D3C-B719-D4B9F7A1339D}" srcId="{3497AF98-0A72-451C-AF44-233FDE8C386D}" destId="{B7CC52A3-A05E-4FF8-B507-539ECAC21CC9}" srcOrd="0" destOrd="0" parTransId="{69284F12-A75C-4250-A157-8EF61C772565}" sibTransId="{3F1AD1DF-2DD9-449F-BE8F-A81620DB9FEB}"/>
    <dgm:cxn modelId="{5B351726-5F73-454C-ABF9-9EF17C6D457C}" type="presOf" srcId="{BAD102B1-88AA-4DC1-8965-7032E5264338}" destId="{4426A362-2ED7-44CD-9E33-BB70E596D5B9}" srcOrd="0" destOrd="1" presId="urn:microsoft.com/office/officeart/2005/8/layout/hList1"/>
    <dgm:cxn modelId="{F5229931-4F4E-4BDD-A05C-CE279618CC89}" type="presOf" srcId="{937D4576-603A-482F-87AA-F88D0BDD6984}" destId="{2BAC06EF-4748-47AE-B76E-8D5EA29E8718}" srcOrd="0" destOrd="1" presId="urn:microsoft.com/office/officeart/2005/8/layout/hList1"/>
    <dgm:cxn modelId="{98CA4B3A-DCCF-47DE-8B9E-3A19DE6BD757}" srcId="{B7CC52A3-A05E-4FF8-B507-539ECAC21CC9}" destId="{43FE5EE0-FAE8-4BB5-A57F-0E2AB0B123BD}" srcOrd="1" destOrd="0" parTransId="{10007DCC-5B09-4FB1-8616-2E8D670C2B98}" sibTransId="{FD2ADDAF-FD37-4860-8656-C3F89443ED49}"/>
    <dgm:cxn modelId="{5AE7DB5F-5558-4DAC-88C7-20468ED96438}" type="presOf" srcId="{B7CC52A3-A05E-4FF8-B507-539ECAC21CC9}" destId="{214CA136-1292-4D2E-A0FB-FF92A96B83D4}" srcOrd="0" destOrd="0" presId="urn:microsoft.com/office/officeart/2005/8/layout/hList1"/>
    <dgm:cxn modelId="{4FC45366-C477-4904-80B4-2E6315FD9762}" type="presOf" srcId="{2576AAB0-58E7-49CB-843F-13EBED34C56C}" destId="{002BDD6B-3F02-479A-8F4F-51F235DCDF9B}" srcOrd="0" destOrd="0" presId="urn:microsoft.com/office/officeart/2005/8/layout/hList1"/>
    <dgm:cxn modelId="{9A034D6A-2C7E-4C38-8E97-378A5170F4FA}" srcId="{3497AF98-0A72-451C-AF44-233FDE8C386D}" destId="{F76C007D-6751-4815-BF9E-C480D61D19A6}" srcOrd="3" destOrd="0" parTransId="{350D2897-D84D-4EC2-A3CE-12809D527A43}" sibTransId="{9227AE0D-AB20-48DE-8611-DFE3C693CCCF}"/>
    <dgm:cxn modelId="{C86D634B-6756-4707-9B68-99747FFDAC0B}" srcId="{3497AF98-0A72-451C-AF44-233FDE8C386D}" destId="{ED490B94-D4EA-402B-A8DF-DDD4679A5397}" srcOrd="1" destOrd="0" parTransId="{7D39733E-71DB-4227-B93B-414FE3D63EDC}" sibTransId="{EAB471B9-D120-4083-8213-DE9AFA59CC3B}"/>
    <dgm:cxn modelId="{6610086E-CA87-4B47-AA7E-783B8251A7DC}" srcId="{F76C007D-6751-4815-BF9E-C480D61D19A6}" destId="{7E040C4E-383D-48A4-A941-C643E61930BC}" srcOrd="0" destOrd="0" parTransId="{548E618B-2E59-4502-81BC-D8E9A0F164CA}" sibTransId="{D776F0B5-549C-4007-8F93-B6170735EE2E}"/>
    <dgm:cxn modelId="{591B6B56-FE49-4449-B05F-85D63EBB50C3}" type="presOf" srcId="{F76C007D-6751-4815-BF9E-C480D61D19A6}" destId="{B23DA5F8-4812-47A2-85EA-E534250A0F50}" srcOrd="0" destOrd="0" presId="urn:microsoft.com/office/officeart/2005/8/layout/hList1"/>
    <dgm:cxn modelId="{F434BC8A-CD5E-4D8F-8E57-AD302262ED5C}" type="presOf" srcId="{43FE5EE0-FAE8-4BB5-A57F-0E2AB0B123BD}" destId="{05B6CB3A-07C3-41D2-9BD7-3B6694A06CDC}" srcOrd="0" destOrd="1" presId="urn:microsoft.com/office/officeart/2005/8/layout/hList1"/>
    <dgm:cxn modelId="{A18D7291-4F1F-4E8B-8AE4-C198A06CE905}" srcId="{F76C007D-6751-4815-BF9E-C480D61D19A6}" destId="{BAD102B1-88AA-4DC1-8965-7032E5264338}" srcOrd="1" destOrd="0" parTransId="{EC86C50C-1273-45FD-BE2F-5D9CF89D025B}" sibTransId="{B231DCB1-9BFC-45A0-862E-A7A27C0E3664}"/>
    <dgm:cxn modelId="{4477E492-A118-4415-BD69-1C2CD42FF6E3}" type="presOf" srcId="{7E040C4E-383D-48A4-A941-C643E61930BC}" destId="{4426A362-2ED7-44CD-9E33-BB70E596D5B9}" srcOrd="0" destOrd="0" presId="urn:microsoft.com/office/officeart/2005/8/layout/hList1"/>
    <dgm:cxn modelId="{92575298-E3AF-428A-9D25-3FFA8596329A}" type="presOf" srcId="{03FC7D51-91B8-4399-9C0B-AEBEE2BE69D7}" destId="{002BDD6B-3F02-479A-8F4F-51F235DCDF9B}" srcOrd="0" destOrd="1" presId="urn:microsoft.com/office/officeart/2005/8/layout/hList1"/>
    <dgm:cxn modelId="{89AF8299-EADF-46C1-9B6F-3388E04F6FED}" type="presOf" srcId="{ED490B94-D4EA-402B-A8DF-DDD4679A5397}" destId="{7EE19DCC-DE90-4CA7-A247-499D4B4334EA}" srcOrd="0" destOrd="0" presId="urn:microsoft.com/office/officeart/2005/8/layout/hList1"/>
    <dgm:cxn modelId="{9BF91BA8-2E0D-411B-9E28-BA0595448B7D}" type="presOf" srcId="{3497AF98-0A72-451C-AF44-233FDE8C386D}" destId="{0ED79081-4F3D-4317-BB61-A4DF9D9CE2CA}" srcOrd="0" destOrd="0" presId="urn:microsoft.com/office/officeart/2005/8/layout/hList1"/>
    <dgm:cxn modelId="{140F7CAA-DBC7-4DF7-A687-0CC4E94E6504}" srcId="{ED490B94-D4EA-402B-A8DF-DDD4679A5397}" destId="{03FC7D51-91B8-4399-9C0B-AEBEE2BE69D7}" srcOrd="1" destOrd="0" parTransId="{0A03B64A-5604-4D33-A8AE-8BBA5322D0B1}" sibTransId="{54DCFA29-D4BA-47B9-A5BE-048E42AF257E}"/>
    <dgm:cxn modelId="{F29E7DB0-F53B-4F1D-9116-81670F9F47C0}" srcId="{B7CC52A3-A05E-4FF8-B507-539ECAC21CC9}" destId="{BE213FC8-74DC-4EFB-A351-AEFDE4648905}" srcOrd="0" destOrd="0" parTransId="{54BA9037-A262-4812-8E62-48C4CEB31851}" sibTransId="{18E93F5A-2756-4B6C-9F46-9E4AF98D6748}"/>
    <dgm:cxn modelId="{2E5A2FB6-B9D3-4677-9C38-82758CF6B303}" srcId="{EA24D9EB-444E-4368-94C2-97AB765BECE9}" destId="{937D4576-603A-482F-87AA-F88D0BDD6984}" srcOrd="1" destOrd="0" parTransId="{850356D4-D7E8-4BCB-A1A3-C67E42E0A98A}" sibTransId="{7D7953EC-5DE8-482B-B031-A11585542109}"/>
    <dgm:cxn modelId="{65F21DC5-9ACC-4EB8-BA16-90791847EE31}" srcId="{ED490B94-D4EA-402B-A8DF-DDD4679A5397}" destId="{2576AAB0-58E7-49CB-843F-13EBED34C56C}" srcOrd="0" destOrd="0" parTransId="{9EBB7435-501C-46F5-997D-275C3BF1DD5A}" sibTransId="{416FC6E4-23F9-4255-A4EE-FD6A5F7D2DD8}"/>
    <dgm:cxn modelId="{4BB85DE1-C47E-429E-89AD-DBF26D2E8628}" type="presOf" srcId="{BE213FC8-74DC-4EFB-A351-AEFDE4648905}" destId="{05B6CB3A-07C3-41D2-9BD7-3B6694A06CDC}" srcOrd="0" destOrd="0" presId="urn:microsoft.com/office/officeart/2005/8/layout/hList1"/>
    <dgm:cxn modelId="{AC163AE5-95F9-44C6-8E15-34A4B1D319EE}" srcId="{EA24D9EB-444E-4368-94C2-97AB765BECE9}" destId="{24752E5B-FA60-4395-A9EB-89F1083B8468}" srcOrd="0" destOrd="0" parTransId="{C2A51ED9-B286-4FD7-8104-314A16F152A9}" sibTransId="{38BC2075-3896-4DF1-B1DF-B04E83C7AF94}"/>
    <dgm:cxn modelId="{A6E79FEC-8142-4DBE-887A-3A6891E4FF7D}" srcId="{3497AF98-0A72-451C-AF44-233FDE8C386D}" destId="{EA24D9EB-444E-4368-94C2-97AB765BECE9}" srcOrd="2" destOrd="0" parTransId="{D57A6870-1666-41DF-AB6C-E169253B8F3C}" sibTransId="{95201A5E-7C18-45B9-9EB8-FBAFC34AB04B}"/>
    <dgm:cxn modelId="{998BE2FD-71C9-429F-9797-84CCD4BE22AD}" type="presOf" srcId="{EA24D9EB-444E-4368-94C2-97AB765BECE9}" destId="{B2415B61-6EDF-4351-8DE1-92B33862720D}" srcOrd="0" destOrd="0" presId="urn:microsoft.com/office/officeart/2005/8/layout/hList1"/>
    <dgm:cxn modelId="{3CF03D2C-73F7-4E94-8A6F-8E63369611C7}" type="presParOf" srcId="{0ED79081-4F3D-4317-BB61-A4DF9D9CE2CA}" destId="{3104BEF1-6FDD-42F6-9B55-80485788372F}" srcOrd="0" destOrd="0" presId="urn:microsoft.com/office/officeart/2005/8/layout/hList1"/>
    <dgm:cxn modelId="{F2B566B4-1778-43F1-8ECB-ED7CEAAE49F7}" type="presParOf" srcId="{3104BEF1-6FDD-42F6-9B55-80485788372F}" destId="{214CA136-1292-4D2E-A0FB-FF92A96B83D4}" srcOrd="0" destOrd="0" presId="urn:microsoft.com/office/officeart/2005/8/layout/hList1"/>
    <dgm:cxn modelId="{87A602B1-D902-40F6-AF17-F79536A975D5}" type="presParOf" srcId="{3104BEF1-6FDD-42F6-9B55-80485788372F}" destId="{05B6CB3A-07C3-41D2-9BD7-3B6694A06CDC}" srcOrd="1" destOrd="0" presId="urn:microsoft.com/office/officeart/2005/8/layout/hList1"/>
    <dgm:cxn modelId="{647A7F01-026A-4B1A-A87C-58A753ECAE87}" type="presParOf" srcId="{0ED79081-4F3D-4317-BB61-A4DF9D9CE2CA}" destId="{F697AE76-AB9D-4A40-9A29-73F77A8574FE}" srcOrd="1" destOrd="0" presId="urn:microsoft.com/office/officeart/2005/8/layout/hList1"/>
    <dgm:cxn modelId="{ADD414E8-C04E-444F-A808-2DAFD54E977E}" type="presParOf" srcId="{0ED79081-4F3D-4317-BB61-A4DF9D9CE2CA}" destId="{94B876F8-7D70-4C50-B023-E92ADAB36BF7}" srcOrd="2" destOrd="0" presId="urn:microsoft.com/office/officeart/2005/8/layout/hList1"/>
    <dgm:cxn modelId="{A32C8F44-A946-4AD6-B8FE-46E75A6246FC}" type="presParOf" srcId="{94B876F8-7D70-4C50-B023-E92ADAB36BF7}" destId="{7EE19DCC-DE90-4CA7-A247-499D4B4334EA}" srcOrd="0" destOrd="0" presId="urn:microsoft.com/office/officeart/2005/8/layout/hList1"/>
    <dgm:cxn modelId="{A82DDB94-99E9-4446-999A-883C1A5CE05C}" type="presParOf" srcId="{94B876F8-7D70-4C50-B023-E92ADAB36BF7}" destId="{002BDD6B-3F02-479A-8F4F-51F235DCDF9B}" srcOrd="1" destOrd="0" presId="urn:microsoft.com/office/officeart/2005/8/layout/hList1"/>
    <dgm:cxn modelId="{6544AA54-07B5-4EAD-88F7-D89C38E5F5A6}" type="presParOf" srcId="{0ED79081-4F3D-4317-BB61-A4DF9D9CE2CA}" destId="{0CAE2E9B-5533-47DE-AA3A-7D0D2344D4C4}" srcOrd="3" destOrd="0" presId="urn:microsoft.com/office/officeart/2005/8/layout/hList1"/>
    <dgm:cxn modelId="{4C16816B-7742-47CE-BF37-98D038F40408}" type="presParOf" srcId="{0ED79081-4F3D-4317-BB61-A4DF9D9CE2CA}" destId="{5F268FEA-5307-4D14-9984-F3021012B1A2}" srcOrd="4" destOrd="0" presId="urn:microsoft.com/office/officeart/2005/8/layout/hList1"/>
    <dgm:cxn modelId="{E517AD66-42CF-4FD6-A27F-6BC775C35076}" type="presParOf" srcId="{5F268FEA-5307-4D14-9984-F3021012B1A2}" destId="{B2415B61-6EDF-4351-8DE1-92B33862720D}" srcOrd="0" destOrd="0" presId="urn:microsoft.com/office/officeart/2005/8/layout/hList1"/>
    <dgm:cxn modelId="{2892BFB2-ADDE-4B42-8C8B-647C1385C5A8}" type="presParOf" srcId="{5F268FEA-5307-4D14-9984-F3021012B1A2}" destId="{2BAC06EF-4748-47AE-B76E-8D5EA29E8718}" srcOrd="1" destOrd="0" presId="urn:microsoft.com/office/officeart/2005/8/layout/hList1"/>
    <dgm:cxn modelId="{16A011DF-3230-4372-B5C5-0C62B400F2ED}" type="presParOf" srcId="{0ED79081-4F3D-4317-BB61-A4DF9D9CE2CA}" destId="{FC502B6D-F3E4-4BF2-BA07-124BEDD46F41}" srcOrd="5" destOrd="0" presId="urn:microsoft.com/office/officeart/2005/8/layout/hList1"/>
    <dgm:cxn modelId="{F6511A7E-BC0A-43DD-B3A4-13F60D47DEE1}" type="presParOf" srcId="{0ED79081-4F3D-4317-BB61-A4DF9D9CE2CA}" destId="{DB01B970-606A-434E-8199-D8D601119694}" srcOrd="6" destOrd="0" presId="urn:microsoft.com/office/officeart/2005/8/layout/hList1"/>
    <dgm:cxn modelId="{DC1FDEB3-E5CA-40DB-A6B1-84DF2CBEAD74}" type="presParOf" srcId="{DB01B970-606A-434E-8199-D8D601119694}" destId="{B23DA5F8-4812-47A2-85EA-E534250A0F50}" srcOrd="0" destOrd="0" presId="urn:microsoft.com/office/officeart/2005/8/layout/hList1"/>
    <dgm:cxn modelId="{E91A2A00-F244-40AF-9375-6CB06FF76DD9}" type="presParOf" srcId="{DB01B970-606A-434E-8199-D8D601119694}" destId="{4426A362-2ED7-44CD-9E33-BB70E596D5B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CA136-1292-4D2E-A0FB-FF92A96B83D4}">
      <dsp:nvSpPr>
        <dsp:cNvPr id="0" name=""/>
        <dsp:cNvSpPr/>
      </dsp:nvSpPr>
      <dsp:spPr>
        <a:xfrm>
          <a:off x="4413" y="1171453"/>
          <a:ext cx="2654047" cy="833985"/>
        </a:xfrm>
        <a:prstGeom prst="rect">
          <a:avLst/>
        </a:prstGeom>
        <a:solidFill>
          <a:schemeClr val="accent6">
            <a:lumMod val="7500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4">
                  <a:lumMod val="20000"/>
                  <a:lumOff val="80000"/>
                </a:schemeClr>
              </a:solidFill>
            </a:rPr>
            <a:t>Natural Progesterone</a:t>
          </a:r>
        </a:p>
      </dsp:txBody>
      <dsp:txXfrm>
        <a:off x="4413" y="1171453"/>
        <a:ext cx="2654047" cy="833985"/>
      </dsp:txXfrm>
    </dsp:sp>
    <dsp:sp modelId="{05B6CB3A-07C3-41D2-9BD7-3B6694A06CDC}">
      <dsp:nvSpPr>
        <dsp:cNvPr id="0" name=""/>
        <dsp:cNvSpPr/>
      </dsp:nvSpPr>
      <dsp:spPr>
        <a:xfrm>
          <a:off x="4413" y="2005438"/>
          <a:ext cx="2654047" cy="2635199"/>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n-US" sz="1600" b="1" kern="1200" dirty="0"/>
            <a:t>No significant difference in live birth rates </a:t>
          </a:r>
          <a:r>
            <a:rPr lang="en-US" sz="1600" kern="1200" dirty="0"/>
            <a:t>compared to placebo</a:t>
          </a:r>
        </a:p>
        <a:p>
          <a:pPr marL="171450" lvl="1" indent="-171450" algn="just" defTabSz="711200">
            <a:lnSpc>
              <a:spcPct val="90000"/>
            </a:lnSpc>
            <a:spcBef>
              <a:spcPct val="0"/>
            </a:spcBef>
            <a:spcAft>
              <a:spcPct val="15000"/>
            </a:spcAft>
            <a:buChar char="•"/>
          </a:pPr>
          <a:r>
            <a:rPr lang="en-US" sz="1600" kern="1200" dirty="0"/>
            <a:t>Large scale studies like PROMISE and OPPTIMUM trials does not support use of Natural progesterone in RPL or Preterm Birth</a:t>
          </a:r>
        </a:p>
      </dsp:txBody>
      <dsp:txXfrm>
        <a:off x="4413" y="2005438"/>
        <a:ext cx="2654047" cy="2635199"/>
      </dsp:txXfrm>
    </dsp:sp>
    <dsp:sp modelId="{7EE19DCC-DE90-4CA7-A247-499D4B4334EA}">
      <dsp:nvSpPr>
        <dsp:cNvPr id="0" name=""/>
        <dsp:cNvSpPr/>
      </dsp:nvSpPr>
      <dsp:spPr>
        <a:xfrm>
          <a:off x="3062300" y="1182470"/>
          <a:ext cx="2654047" cy="833985"/>
        </a:xfrm>
        <a:prstGeom prst="rect">
          <a:avLst/>
        </a:prstGeom>
        <a:solidFill>
          <a:schemeClr val="bg1">
            <a:lumMod val="50000"/>
          </a:schemeClr>
        </a:solidFill>
        <a:ln w="6350" cap="flat" cmpd="sng" algn="ctr">
          <a:solidFill>
            <a:schemeClr val="accent5">
              <a:hueOff val="3711402"/>
              <a:satOff val="8242"/>
              <a:lumOff val="-10915"/>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rPr>
            <a:t>Dydrogesterone</a:t>
          </a:r>
        </a:p>
      </dsp:txBody>
      <dsp:txXfrm>
        <a:off x="3062300" y="1182470"/>
        <a:ext cx="2654047" cy="833985"/>
      </dsp:txXfrm>
    </dsp:sp>
    <dsp:sp modelId="{002BDD6B-3F02-479A-8F4F-51F235DCDF9B}">
      <dsp:nvSpPr>
        <dsp:cNvPr id="0" name=""/>
        <dsp:cNvSpPr/>
      </dsp:nvSpPr>
      <dsp:spPr>
        <a:xfrm>
          <a:off x="3030027" y="2005438"/>
          <a:ext cx="2654047" cy="2635199"/>
        </a:xfrm>
        <a:prstGeom prst="rect">
          <a:avLst/>
        </a:prstGeom>
        <a:solidFill>
          <a:schemeClr val="accent5">
            <a:tint val="40000"/>
            <a:alpha val="90000"/>
            <a:hueOff val="3834494"/>
            <a:satOff val="-5280"/>
            <a:lumOff val="-2009"/>
            <a:alphaOff val="0"/>
          </a:schemeClr>
        </a:solidFill>
        <a:ln w="6350" cap="flat" cmpd="sng" algn="ctr">
          <a:solidFill>
            <a:schemeClr val="accent5">
              <a:tint val="40000"/>
              <a:alpha val="90000"/>
              <a:hueOff val="3834494"/>
              <a:satOff val="-5280"/>
              <a:lumOff val="-2009"/>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prstClr val="black">
                  <a:hueOff val="0"/>
                  <a:satOff val="0"/>
                  <a:lumOff val="0"/>
                  <a:alphaOff val="0"/>
                </a:prstClr>
              </a:solidFill>
              <a:latin typeface="Calibri" panose="020F0502020204030204"/>
              <a:ea typeface="+mn-ea"/>
              <a:cs typeface="+mn-cs"/>
            </a:rPr>
            <a:t>Live birth rate was found significantly higher </a:t>
          </a:r>
          <a:r>
            <a:rPr lang="en-US" sz="1600" kern="1200" dirty="0">
              <a:solidFill>
                <a:prstClr val="black">
                  <a:hueOff val="0"/>
                  <a:satOff val="0"/>
                  <a:lumOff val="0"/>
                  <a:alphaOff val="0"/>
                </a:prstClr>
              </a:solidFill>
              <a:latin typeface="Calibri" panose="020F0502020204030204"/>
              <a:ea typeface="+mn-ea"/>
              <a:cs typeface="+mn-cs"/>
            </a:rPr>
            <a:t>compared to vaginal progesterone according to Lotus trial.</a:t>
          </a:r>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Proven higher efficacy, safety and tolerability compared to natural progesterone.</a:t>
          </a:r>
        </a:p>
      </dsp:txBody>
      <dsp:txXfrm>
        <a:off x="3030027" y="2005438"/>
        <a:ext cx="2654047" cy="2635199"/>
      </dsp:txXfrm>
    </dsp:sp>
    <dsp:sp modelId="{B2415B61-6EDF-4351-8DE1-92B33862720D}">
      <dsp:nvSpPr>
        <dsp:cNvPr id="0" name=""/>
        <dsp:cNvSpPr/>
      </dsp:nvSpPr>
      <dsp:spPr>
        <a:xfrm>
          <a:off x="6055641" y="1171453"/>
          <a:ext cx="2654047" cy="833985"/>
        </a:xfrm>
        <a:prstGeom prst="rect">
          <a:avLst/>
        </a:prstGeom>
        <a:solidFill>
          <a:schemeClr val="accent1">
            <a:lumMod val="50000"/>
          </a:schemeClr>
        </a:solidFill>
        <a:ln w="6350" cap="flat" cmpd="sng" algn="ctr">
          <a:solidFill>
            <a:schemeClr val="accent5">
              <a:hueOff val="7422804"/>
              <a:satOff val="16484"/>
              <a:lumOff val="-21831"/>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bg2"/>
              </a:solidFill>
            </a:rPr>
            <a:t>Allylestrenol</a:t>
          </a:r>
          <a:endParaRPr lang="en-US" sz="2000" kern="1200" dirty="0">
            <a:solidFill>
              <a:schemeClr val="bg2"/>
            </a:solidFill>
          </a:endParaRPr>
        </a:p>
      </dsp:txBody>
      <dsp:txXfrm>
        <a:off x="6055641" y="1171453"/>
        <a:ext cx="2654047" cy="833985"/>
      </dsp:txXfrm>
    </dsp:sp>
    <dsp:sp modelId="{2BAC06EF-4748-47AE-B76E-8D5EA29E8718}">
      <dsp:nvSpPr>
        <dsp:cNvPr id="0" name=""/>
        <dsp:cNvSpPr/>
      </dsp:nvSpPr>
      <dsp:spPr>
        <a:xfrm>
          <a:off x="6055641" y="2005438"/>
          <a:ext cx="2654047" cy="2635199"/>
        </a:xfrm>
        <a:prstGeom prst="rect">
          <a:avLst/>
        </a:prstGeom>
        <a:solidFill>
          <a:schemeClr val="accent5">
            <a:tint val="40000"/>
            <a:alpha val="90000"/>
            <a:hueOff val="7668987"/>
            <a:satOff val="-10559"/>
            <a:lumOff val="-4019"/>
            <a:alphaOff val="0"/>
          </a:schemeClr>
        </a:solidFill>
        <a:ln w="6350" cap="flat" cmpd="sng" algn="ctr">
          <a:solidFill>
            <a:schemeClr val="accent5">
              <a:tint val="40000"/>
              <a:alpha val="90000"/>
              <a:hueOff val="7668987"/>
              <a:satOff val="-10559"/>
              <a:lumOff val="-4019"/>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Synthetic progestogen, used as an affordable means to maintain pregnancy.</a:t>
          </a:r>
        </a:p>
        <a:p>
          <a:pPr marL="171450" lvl="1" indent="-171450" algn="l" defTabSz="711200">
            <a:lnSpc>
              <a:spcPct val="90000"/>
            </a:lnSpc>
            <a:spcBef>
              <a:spcPct val="0"/>
            </a:spcBef>
            <a:spcAft>
              <a:spcPct val="15000"/>
            </a:spcAft>
            <a:buChar char="•"/>
          </a:pPr>
          <a:r>
            <a:rPr lang="en-US" sz="1600" b="1" kern="1200" dirty="0">
              <a:solidFill>
                <a:prstClr val="black">
                  <a:hueOff val="0"/>
                  <a:satOff val="0"/>
                  <a:lumOff val="0"/>
                  <a:alphaOff val="0"/>
                </a:prstClr>
              </a:solidFill>
              <a:latin typeface="Calibri" panose="020F0502020204030204"/>
              <a:ea typeface="+mn-ea"/>
              <a:cs typeface="+mn-cs"/>
            </a:rPr>
            <a:t>Mostly used in the treatment of IUGR</a:t>
          </a:r>
          <a:r>
            <a:rPr lang="en-US" sz="1600" kern="1200" dirty="0">
              <a:solidFill>
                <a:prstClr val="black">
                  <a:hueOff val="0"/>
                  <a:satOff val="0"/>
                  <a:lumOff val="0"/>
                  <a:alphaOff val="0"/>
                </a:prstClr>
              </a:solidFill>
              <a:latin typeface="Calibri" panose="020F0502020204030204"/>
              <a:ea typeface="+mn-ea"/>
              <a:cs typeface="+mn-cs"/>
            </a:rPr>
            <a:t> (Intrauterine Growth Restriction).</a:t>
          </a:r>
        </a:p>
      </dsp:txBody>
      <dsp:txXfrm>
        <a:off x="6055641" y="2005438"/>
        <a:ext cx="2654047" cy="2635199"/>
      </dsp:txXfrm>
    </dsp:sp>
    <dsp:sp modelId="{B23DA5F8-4812-47A2-85EA-E534250A0F50}">
      <dsp:nvSpPr>
        <dsp:cNvPr id="0" name=""/>
        <dsp:cNvSpPr/>
      </dsp:nvSpPr>
      <dsp:spPr>
        <a:xfrm>
          <a:off x="9081255" y="1171453"/>
          <a:ext cx="2654047" cy="833985"/>
        </a:xfrm>
        <a:prstGeom prst="rect">
          <a:avLst/>
        </a:prstGeom>
        <a:solidFill>
          <a:srgbClr val="92D050"/>
        </a:solidFill>
        <a:ln w="6350" cap="flat" cmpd="sng" algn="ctr">
          <a:solidFill>
            <a:schemeClr val="accent5">
              <a:hueOff val="11134206"/>
              <a:satOff val="24726"/>
              <a:lumOff val="-32746"/>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002060"/>
              </a:solidFill>
            </a:rPr>
            <a:t>Hydroxyprogesterone Caproate</a:t>
          </a:r>
        </a:p>
      </dsp:txBody>
      <dsp:txXfrm>
        <a:off x="9081255" y="1171453"/>
        <a:ext cx="2654047" cy="833985"/>
      </dsp:txXfrm>
    </dsp:sp>
    <dsp:sp modelId="{4426A362-2ED7-44CD-9E33-BB70E596D5B9}">
      <dsp:nvSpPr>
        <dsp:cNvPr id="0" name=""/>
        <dsp:cNvSpPr/>
      </dsp:nvSpPr>
      <dsp:spPr>
        <a:xfrm>
          <a:off x="9081255" y="2005438"/>
          <a:ext cx="2654047" cy="2635199"/>
        </a:xfrm>
        <a:prstGeom prst="rect">
          <a:avLst/>
        </a:prstGeom>
        <a:solidFill>
          <a:schemeClr val="accent5">
            <a:tint val="40000"/>
            <a:alpha val="90000"/>
            <a:hueOff val="11503480"/>
            <a:satOff val="-15839"/>
            <a:lumOff val="-6028"/>
            <a:alphaOff val="0"/>
          </a:schemeClr>
        </a:solidFill>
        <a:ln w="6350" cap="flat" cmpd="sng" algn="ctr">
          <a:solidFill>
            <a:schemeClr val="accent5">
              <a:tint val="40000"/>
              <a:alpha val="90000"/>
              <a:hueOff val="11503480"/>
              <a:satOff val="-15839"/>
              <a:lumOff val="-6028"/>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solidFill>
                <a:prstClr val="black">
                  <a:hueOff val="0"/>
                  <a:satOff val="0"/>
                  <a:lumOff val="0"/>
                  <a:alphaOff val="0"/>
                </a:prstClr>
              </a:solidFill>
              <a:latin typeface="Calibri" panose="020F0502020204030204"/>
              <a:ea typeface="+mn-ea"/>
              <a:cs typeface="+mn-cs"/>
            </a:rPr>
            <a:t>Clinically practiced to prevent recurrent Preterm Birth and to prolong pregnancy.</a:t>
          </a:r>
        </a:p>
        <a:p>
          <a:pPr marL="171450" lvl="1" indent="-171450" algn="l" defTabSz="711200">
            <a:lnSpc>
              <a:spcPct val="90000"/>
            </a:lnSpc>
            <a:spcBef>
              <a:spcPct val="0"/>
            </a:spcBef>
            <a:spcAft>
              <a:spcPct val="15000"/>
            </a:spcAft>
            <a:buChar char="•"/>
          </a:pPr>
          <a:r>
            <a:rPr lang="en-US" sz="1600" kern="1200" dirty="0">
              <a:solidFill>
                <a:prstClr val="black">
                  <a:hueOff val="0"/>
                  <a:satOff val="0"/>
                  <a:lumOff val="0"/>
                  <a:alphaOff val="0"/>
                </a:prstClr>
              </a:solidFill>
              <a:latin typeface="Calibri" panose="020F0502020204030204"/>
              <a:ea typeface="+mn-ea"/>
              <a:cs typeface="+mn-cs"/>
            </a:rPr>
            <a:t>According to a large scale cohort study, HPC has a significant role in preventing spontaneous Preterm Birth</a:t>
          </a:r>
        </a:p>
      </dsp:txBody>
      <dsp:txXfrm>
        <a:off x="9081255" y="2005438"/>
        <a:ext cx="2654047" cy="26351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2025</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2T11:52:14.46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531 117,'64'-2,"-24"-1,-1 3,1 5,51 21,-55-12,0-4,49-1,3 1,-13 21,-52-20,39 10,363-15,-220-11,-199 5,-1 1,-1-1,0 0,0 0,1-2,-1 1,0-1,8-6,-12 8,0 0,0 0,1 0,-1-1,0 1,0 0,0 0,0-1,0 1,0 0,1 0,-1-1,0 1,0 0,0-1,0 1,0 0,0-1,0 1,0 0,0-1,1 1,-1 0,0-1,0 1,0-1,0 1,0 0,0-1,0 1,0-1,0 1,0 0,0-1,0 1,0 0,-1-1,1 1,0-1,0 1,0 0,0-1,0 1,0 0,0-1,0 1,0 0,-1 0,1-1,0 1,0 0,0 0,0-1,0 1,-1 0,1 0,0 0,0 0,0 0,0-1,0 1,-1 0,1 0,0 0,0 0,-1 0,-12-9,2 8,-1 1,0 1,1 2,-1 0,1 2,0 1,-13 11,-6 2,-278 153,-179 107,438-249,-378 215,317-195,-213 29,289-78,174-74,-116 58,-1-1,-1-3,1-3,29-40,83-134,-106 151,35-54,224-321,-275 409,-1 1,0 1,1 2,-1 1,1 1,0 2,0 1,0 1,23 7,3-4,28-3,249 11,-307-9,-1 0,1 1,-1 2,1 0,9 8,-17-12,-1 1,1-1,0 1,-1 0,1 0,0 0,-1 0,1 0,0 0,-1 0,1 0,-1 1,1-1,-1 0,1 1,-1-1,1 1,-1 0,0-1,1 1,-1 0,0-1,0 1,1 0,-1 2,-1 0,1 0,-1-1,1 1,-1 0,0-1,1 1,-1-1,0 0,0 1,0-1,0 0,0 0,-1-1,1 1,0-1,0 1,-2 1,-22 34,1-3,-2-3,0-2,0-3,-49 32,45-35,25-20,-136 101,117-91,1-2,-1-2,-46 3,54-21,16 7,0 1,0-1,0 1,-1-1,1 1,0-1,0 0,0 1,0-1,0 1,0-1,1 1,-1-1,0 0,0 1,0-1,0 1,0-1,0 1,0-1,0 1,0-1,1 1,-1-1,0 1,0-1,0 1,1 0,-1-1,0 1,0 0,0-1,1 1,-1-1,30-33,93-61,183-155,-64 20,-412 357,-1117 665,1174-723,86-46,28-19,6-3,49-19,545-303,-203 95,-235 147,116-69,-220 103,-31 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2T11:52:14.92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1,'10'4,"7"12,10 11,10 6,4 7,3 2,-5-3,-5-7,-8-10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2T11:52:15.35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2T11:52:15.75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1,'0'4,"0"3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29493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857AD-FBEF-A3EB-3749-5CB7AE2C9C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A1E56D-FC6F-3949-B171-878BFFDD9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EE8E0-8DDC-E224-619D-CB6B186336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a:extLst>
              <a:ext uri="{FF2B5EF4-FFF2-40B4-BE49-F238E27FC236}">
                <a16:creationId xmlns:a16="http://schemas.microsoft.com/office/drawing/2014/main" id="{C21F0FCF-365B-74CF-7BEC-604C9D629DAF}"/>
              </a:ext>
            </a:extLst>
          </p:cNvPr>
          <p:cNvSpPr>
            <a:spLocks noGrp="1"/>
          </p:cNvSpPr>
          <p:nvPr>
            <p:ph type="sldNum" sz="quarter" idx="10"/>
          </p:nvPr>
        </p:nvSpPr>
        <p:spPr/>
        <p:txBody>
          <a:bodyPr/>
          <a:lstStyle/>
          <a:p>
            <a:fld id="{E6AEB063-7F11-4E3B-BA52-07405B1C2D95}" type="slidenum">
              <a:rPr lang="en-US" smtClean="0"/>
              <a:t>26</a:t>
            </a:fld>
            <a:endParaRPr lang="en-US" dirty="0"/>
          </a:p>
        </p:txBody>
      </p:sp>
    </p:spTree>
    <p:extLst>
      <p:ext uri="{BB962C8B-B14F-4D97-AF65-F5344CB8AC3E}">
        <p14:creationId xmlns:p14="http://schemas.microsoft.com/office/powerpoint/2010/main" val="14581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156D2-33F9-44BA-4351-650E3C0A5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03E6A-6288-622A-2268-50F9DC457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12F8ED-7FBF-A58A-CEDA-FC10A0CCD6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a:extLst>
              <a:ext uri="{FF2B5EF4-FFF2-40B4-BE49-F238E27FC236}">
                <a16:creationId xmlns:a16="http://schemas.microsoft.com/office/drawing/2014/main" id="{0B82B667-B2D9-2E26-853A-09B6FFF53645}"/>
              </a:ext>
            </a:extLst>
          </p:cNvPr>
          <p:cNvSpPr>
            <a:spLocks noGrp="1"/>
          </p:cNvSpPr>
          <p:nvPr>
            <p:ph type="sldNum" sz="quarter" idx="10"/>
          </p:nvPr>
        </p:nvSpPr>
        <p:spPr/>
        <p:txBody>
          <a:bodyPr/>
          <a:lstStyle/>
          <a:p>
            <a:fld id="{E6AEB063-7F11-4E3B-BA52-07405B1C2D95}" type="slidenum">
              <a:rPr lang="en-US" smtClean="0"/>
              <a:t>27</a:t>
            </a:fld>
            <a:endParaRPr lang="en-US" dirty="0"/>
          </a:p>
        </p:txBody>
      </p:sp>
    </p:spTree>
    <p:extLst>
      <p:ext uri="{BB962C8B-B14F-4D97-AF65-F5344CB8AC3E}">
        <p14:creationId xmlns:p14="http://schemas.microsoft.com/office/powerpoint/2010/main" val="3223847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01939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87667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7791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139802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99765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p:cNvSpPr>
            <a:spLocks noGrp="1"/>
          </p:cNvSpPr>
          <p:nvPr>
            <p:ph type="sldNum" sz="quarter" idx="10"/>
          </p:nvPr>
        </p:nvSpPr>
        <p:spPr/>
        <p:txBody>
          <a:bodyPr/>
          <a:lstStyle/>
          <a:p>
            <a:fld id="{E6AEB063-7F11-4E3B-BA52-07405B1C2D95}" type="slidenum">
              <a:rPr lang="en-US" smtClean="0"/>
              <a:t>24</a:t>
            </a:fld>
            <a:endParaRPr lang="en-US" dirty="0"/>
          </a:p>
        </p:txBody>
      </p:sp>
    </p:spTree>
    <p:extLst>
      <p:ext uri="{BB962C8B-B14F-4D97-AF65-F5344CB8AC3E}">
        <p14:creationId xmlns:p14="http://schemas.microsoft.com/office/powerpoint/2010/main" val="3730541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EFB79-FA34-6DFB-1E17-79C765C314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B3451-3329-5B5A-8368-6A893D853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81F4F-529C-A29F-C6AF-194CC7CB227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counterargument should be the most common argument against the topic.  The goal for this slide is to address the counterargument in such a way as to actually strengthen the original topic.  Be sure to address each piece of evidence against the topic.  As you address each piece of evidence elaborate on the text found on the slide.  Remember to transition to the final slide, the action step.</a:t>
            </a:r>
          </a:p>
          <a:p>
            <a:endParaRPr lang="en-US" dirty="0"/>
          </a:p>
        </p:txBody>
      </p:sp>
      <p:sp>
        <p:nvSpPr>
          <p:cNvPr id="4" name="Slide Number Placeholder 3">
            <a:extLst>
              <a:ext uri="{FF2B5EF4-FFF2-40B4-BE49-F238E27FC236}">
                <a16:creationId xmlns:a16="http://schemas.microsoft.com/office/drawing/2014/main" id="{D72EA2B3-EF55-95A5-A977-CCD06E86E0EB}"/>
              </a:ext>
            </a:extLst>
          </p:cNvPr>
          <p:cNvSpPr>
            <a:spLocks noGrp="1"/>
          </p:cNvSpPr>
          <p:nvPr>
            <p:ph type="sldNum" sz="quarter" idx="10"/>
          </p:nvPr>
        </p:nvSpPr>
        <p:spPr/>
        <p:txBody>
          <a:bodyPr/>
          <a:lstStyle/>
          <a:p>
            <a:fld id="{E6AEB063-7F11-4E3B-BA52-07405B1C2D95}" type="slidenum">
              <a:rPr lang="en-US" smtClean="0"/>
              <a:t>25</a:t>
            </a:fld>
            <a:endParaRPr lang="en-US" dirty="0"/>
          </a:p>
        </p:txBody>
      </p:sp>
    </p:spTree>
    <p:extLst>
      <p:ext uri="{BB962C8B-B14F-4D97-AF65-F5344CB8AC3E}">
        <p14:creationId xmlns:p14="http://schemas.microsoft.com/office/powerpoint/2010/main" val="4085022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sp>
        <p:nvSpPr>
          <p:cNvPr id="8" name="Freeform 6"/>
          <p:cNvSpPr/>
          <p:nvPr/>
        </p:nvSpPr>
        <p:spPr bwMode="ltGray">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ffectLst>
            <a:innerShdw blurRad="63500" dist="50800" dir="5400000">
              <a:prstClr val="black">
                <a:alpha val="50000"/>
              </a:prstClr>
            </a:innerShdw>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nchor="ctr" anchorCtr="0"/>
          <a:lstStyle>
            <a:lvl1pPr>
              <a:defRPr b="0"/>
            </a:lvl1pPr>
          </a:lstStyle>
          <a:p>
            <a:r>
              <a:rPr lang="en-US"/>
              <a:t>Click to edit Master title style</a:t>
            </a:r>
            <a:endParaRPr lang="en-US" dirty="0"/>
          </a:p>
        </p:txBody>
      </p:sp>
      <p:sp>
        <p:nvSpPr>
          <p:cNvPr id="4" name="Content Placeholder 3"/>
          <p:cNvSpPr>
            <a:spLocks noGrp="1"/>
          </p:cNvSpPr>
          <p:nvPr>
            <p:ph sz="half" idx="2" hasCustomPrompt="1"/>
          </p:nvPr>
        </p:nvSpPr>
        <p:spPr>
          <a:xfrm>
            <a:off x="810001" y="2222287"/>
            <a:ext cx="10571998" cy="3638764"/>
          </a:xfrm>
        </p:spPr>
        <p:txBody>
          <a:bodyPr>
            <a:normAutofit/>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20466CE2-DFEE-46B8-AFB2-817272E3B703}"/>
              </a:ext>
            </a:extLst>
          </p:cNvPr>
          <p:cNvSpPr>
            <a:spLocks noGrp="1"/>
          </p:cNvSpPr>
          <p:nvPr>
            <p:ph type="dt" sz="half" idx="10"/>
          </p:nvPr>
        </p:nvSpPr>
        <p:spPr/>
        <p:txBody>
          <a:bodyPr/>
          <a:lstStyle/>
          <a:p>
            <a:fld id="{FB7F6C47-B260-4BB6-8230-7D14D5CDE026}" type="datetimeFigureOut">
              <a:rPr lang="en-US" noProof="0" smtClean="0"/>
              <a:t>8/18/2025</a:t>
            </a:fld>
            <a:endParaRPr lang="en-US" noProof="0" dirty="0"/>
          </a:p>
        </p:txBody>
      </p:sp>
      <p:sp>
        <p:nvSpPr>
          <p:cNvPr id="9" name="Footer Placeholder 8">
            <a:extLst>
              <a:ext uri="{FF2B5EF4-FFF2-40B4-BE49-F238E27FC236}">
                <a16:creationId xmlns:a16="http://schemas.microsoft.com/office/drawing/2014/main" id="{27E9A94A-136A-4208-8F98-012BDAC1A23C}"/>
              </a:ext>
            </a:extLst>
          </p:cNvPr>
          <p:cNvSpPr>
            <a:spLocks noGrp="1"/>
          </p:cNvSpPr>
          <p:nvPr>
            <p:ph type="ftr" sz="quarter" idx="11"/>
          </p:nvPr>
        </p:nvSpPr>
        <p:spPr/>
        <p:txBody>
          <a:bodyPr/>
          <a:lstStyle/>
          <a:p>
            <a:r>
              <a:rPr lang="en-US" noProof="0" dirty="0"/>
              <a:t>Add a footer</a:t>
            </a:r>
          </a:p>
        </p:txBody>
      </p:sp>
      <p:sp>
        <p:nvSpPr>
          <p:cNvPr id="10" name="Slide Number Placeholder 9">
            <a:extLst>
              <a:ext uri="{FF2B5EF4-FFF2-40B4-BE49-F238E27FC236}">
                <a16:creationId xmlns:a16="http://schemas.microsoft.com/office/drawing/2014/main" id="{81459C8B-DA0F-4808-A642-40471D1D2C96}"/>
              </a:ext>
            </a:extLst>
          </p:cNvPr>
          <p:cNvSpPr>
            <a:spLocks noGrp="1"/>
          </p:cNvSpPr>
          <p:nvPr>
            <p:ph type="sldNum" sz="quarter" idx="12"/>
          </p:nvPr>
        </p:nvSpPr>
        <p:spPr/>
        <p:txBody>
          <a:bodyPr/>
          <a:lstStyle/>
          <a:p>
            <a:fld id="{A4942799-31AF-4FF8-9D79-C1A3E01FB207}" type="slidenum">
              <a:rPr lang="en-US" noProof="0" smtClean="0"/>
              <a:t>‹#›</a:t>
            </a:fld>
            <a:endParaRPr lang="en-US" noProof="0" dirty="0"/>
          </a:p>
        </p:txBody>
      </p:sp>
    </p:spTree>
    <p:extLst>
      <p:ext uri="{BB962C8B-B14F-4D97-AF65-F5344CB8AC3E}">
        <p14:creationId xmlns:p14="http://schemas.microsoft.com/office/powerpoint/2010/main" val="4054232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ED7D7C-87CD-464C-A269-D769A8598677}"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71213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D7D7C-87CD-464C-A269-D769A8598677}"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1077874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D7D7C-87CD-464C-A269-D769A8598677}"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1673626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ED7D7C-87CD-464C-A269-D769A8598677}"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3989279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ED7D7C-87CD-464C-A269-D769A8598677}" type="datetimeFigureOut">
              <a:rPr lang="en-US" smtClean="0"/>
              <a:t>8/18/2025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1375649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ED7D7C-87CD-464C-A269-D769A8598677}" type="datetimeFigureOut">
              <a:rPr lang="en-US" smtClean="0"/>
              <a:t>8/18/2025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634696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D7D7C-87CD-464C-A269-D769A8598677}" type="datetimeFigureOut">
              <a:rPr lang="en-US" smtClean="0"/>
              <a:t>8/18/2025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3440267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D7D7C-87CD-464C-A269-D769A8598677}"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4234172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D7D7C-87CD-464C-A269-D769A8598677}" type="datetimeFigureOut">
              <a:rPr lang="en-US" smtClean="0"/>
              <a:t>8/18/2025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444686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D7D7C-87CD-464C-A269-D769A8598677}"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1205374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ED7D7C-87CD-464C-A269-D769A8598677}" type="datetimeFigureOut">
              <a:rPr lang="en-US" smtClean="0"/>
              <a:t>8/18/2025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29796-2B33-4F46-A7C0-ECC9BE0B0B59}" type="slidenum">
              <a:rPr lang="en-US" smtClean="0"/>
              <a:t>‹#›</a:t>
            </a:fld>
            <a:endParaRPr lang="en-US"/>
          </a:p>
        </p:txBody>
      </p:sp>
    </p:spTree>
    <p:extLst>
      <p:ext uri="{BB962C8B-B14F-4D97-AF65-F5344CB8AC3E}">
        <p14:creationId xmlns:p14="http://schemas.microsoft.com/office/powerpoint/2010/main" val="140018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 id="2147483718" r:id="rId18"/>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ED7D7C-87CD-464C-A269-D769A8598677}" type="datetimeFigureOut">
              <a:rPr lang="en-US" smtClean="0"/>
              <a:t>8/18/2025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A29796-2B33-4F46-A7C0-ECC9BE0B0B59}" type="slidenum">
              <a:rPr lang="en-US" smtClean="0"/>
              <a:t>‹#›</a:t>
            </a:fld>
            <a:endParaRPr lang="en-US"/>
          </a:p>
        </p:txBody>
      </p:sp>
    </p:spTree>
    <p:extLst>
      <p:ext uri="{BB962C8B-B14F-4D97-AF65-F5344CB8AC3E}">
        <p14:creationId xmlns:p14="http://schemas.microsoft.com/office/powerpoint/2010/main" val="131588969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580.png"/><Relationship Id="rId7" Type="http://schemas.openxmlformats.org/officeDocument/2006/relationships/image" Target="../media/image600.png"/><Relationship Id="rId2" Type="http://schemas.openxmlformats.org/officeDocument/2006/relationships/customXml" Target="../ink/ink1.xml"/><Relationship Id="rId1" Type="http://schemas.openxmlformats.org/officeDocument/2006/relationships/slideLayout" Target="../slideLayouts/slideLayout14.xml"/><Relationship Id="rId6" Type="http://schemas.openxmlformats.org/officeDocument/2006/relationships/customXml" Target="../ink/ink3.xml"/><Relationship Id="rId5" Type="http://schemas.openxmlformats.org/officeDocument/2006/relationships/image" Target="../media/image59.png"/><Relationship Id="rId10" Type="http://schemas.openxmlformats.org/officeDocument/2006/relationships/image" Target="../media/image35.png"/><Relationship Id="rId4" Type="http://schemas.openxmlformats.org/officeDocument/2006/relationships/customXml" Target="../ink/ink2.xml"/><Relationship Id="rId9" Type="http://schemas.openxmlformats.org/officeDocument/2006/relationships/image" Target="../media/image610.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in front of a whiteboard">
            <a:extLst>
              <a:ext uri="{FF2B5EF4-FFF2-40B4-BE49-F238E27FC236}">
                <a16:creationId xmlns:a16="http://schemas.microsoft.com/office/drawing/2014/main" id="{DD186EAB-37C7-E7E6-AE8D-F077D02804F9}"/>
              </a:ext>
            </a:extLst>
          </p:cNvPr>
          <p:cNvPicPr>
            <a:picLocks noGrp="1" noChangeAspect="1"/>
          </p:cNvPicPr>
          <p:nvPr>
            <p:ph type="pic" sz="quarter" idx="11"/>
          </p:nvPr>
        </p:nvPicPr>
        <p:blipFill>
          <a:blip r:embed="rId3">
            <a:duotone>
              <a:prstClr val="black"/>
              <a:schemeClr val="accent1">
                <a:tint val="45000"/>
                <a:satMod val="400000"/>
              </a:schemeClr>
            </a:duotone>
          </a:blip>
          <a:srcRect l="27208" r="27208"/>
          <a:stretch/>
        </p:blipFill>
        <p:spPr>
          <a:xfrm>
            <a:off x="443345" y="0"/>
            <a:ext cx="4344695" cy="6359525"/>
          </a:xfrm>
        </p:spPr>
      </p:pic>
      <p:pic>
        <p:nvPicPr>
          <p:cNvPr id="3" name="Picture 2">
            <a:extLst>
              <a:ext uri="{FF2B5EF4-FFF2-40B4-BE49-F238E27FC236}">
                <a16:creationId xmlns:a16="http://schemas.microsoft.com/office/drawing/2014/main" id="{D668166A-5523-179E-F92C-5304A8F233E9}"/>
              </a:ext>
            </a:extLst>
          </p:cNvPr>
          <p:cNvPicPr>
            <a:picLocks noChangeAspect="1"/>
          </p:cNvPicPr>
          <p:nvPr/>
        </p:nvPicPr>
        <p:blipFill>
          <a:blip r:embed="rId4"/>
          <a:srcRect l="16709" r="15988"/>
          <a:stretch/>
        </p:blipFill>
        <p:spPr>
          <a:xfrm>
            <a:off x="443345" y="-1"/>
            <a:ext cx="5199940" cy="6359525"/>
          </a:xfrm>
          <a:prstGeom prst="rect">
            <a:avLst/>
          </a:prstGeom>
        </p:spPr>
      </p:pic>
      <p:sp>
        <p:nvSpPr>
          <p:cNvPr id="2" name="Title 1">
            <a:extLst>
              <a:ext uri="{FF2B5EF4-FFF2-40B4-BE49-F238E27FC236}">
                <a16:creationId xmlns:a16="http://schemas.microsoft.com/office/drawing/2014/main" id="{D54EDA75-0988-2AC2-87F8-8DEC83A7B9CA}"/>
              </a:ext>
            </a:extLst>
          </p:cNvPr>
          <p:cNvSpPr>
            <a:spLocks noGrp="1"/>
          </p:cNvSpPr>
          <p:nvPr>
            <p:ph type="title"/>
          </p:nvPr>
        </p:nvSpPr>
        <p:spPr>
          <a:xfrm>
            <a:off x="5230762" y="1061623"/>
            <a:ext cx="6735096" cy="4739104"/>
          </a:xfrm>
        </p:spPr>
        <p:txBody>
          <a:bodyPr/>
          <a:lstStyle/>
          <a:p>
            <a:r>
              <a:rPr lang="en-US" dirty="0"/>
              <a:t>Update on Recurrent pregnancy Loss (RPL)</a:t>
            </a:r>
            <a:br>
              <a:rPr lang="en-US" dirty="0"/>
            </a:br>
            <a:endParaRPr lang="en-US" dirty="0"/>
          </a:p>
        </p:txBody>
      </p:sp>
    </p:spTree>
    <p:extLst>
      <p:ext uri="{BB962C8B-B14F-4D97-AF65-F5344CB8AC3E}">
        <p14:creationId xmlns:p14="http://schemas.microsoft.com/office/powerpoint/2010/main" val="290649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A1BF4BF-94CD-5744-BB6D-C0F60E24143F}"/>
              </a:ext>
            </a:extLst>
          </p:cNvPr>
          <p:cNvPicPr>
            <a:picLocks noChangeAspect="1"/>
          </p:cNvPicPr>
          <p:nvPr/>
        </p:nvPicPr>
        <p:blipFill>
          <a:blip r:embed="rId2"/>
          <a:srcRect l="11316" t="37409" b="-6266"/>
          <a:stretch/>
        </p:blipFill>
        <p:spPr>
          <a:xfrm>
            <a:off x="1780490" y="835746"/>
            <a:ext cx="9948540" cy="2809276"/>
          </a:xfrm>
          <a:prstGeom prst="rect">
            <a:avLst/>
          </a:prstGeom>
        </p:spPr>
      </p:pic>
      <p:pic>
        <p:nvPicPr>
          <p:cNvPr id="19" name="Content Placeholder 5">
            <a:extLst>
              <a:ext uri="{FF2B5EF4-FFF2-40B4-BE49-F238E27FC236}">
                <a16:creationId xmlns:a16="http://schemas.microsoft.com/office/drawing/2014/main" id="{8F86D6FF-7FBB-3063-DB53-193B4C945E03}"/>
              </a:ext>
            </a:extLst>
          </p:cNvPr>
          <p:cNvPicPr>
            <a:picLocks noChangeAspect="1"/>
          </p:cNvPicPr>
          <p:nvPr/>
        </p:nvPicPr>
        <p:blipFill>
          <a:blip r:embed="rId3"/>
          <a:srcRect l="8522" t="16301"/>
          <a:stretch/>
        </p:blipFill>
        <p:spPr>
          <a:xfrm>
            <a:off x="1809539" y="3409336"/>
            <a:ext cx="9909659" cy="3030794"/>
          </a:xfrm>
          <a:prstGeom prst="rect">
            <a:avLst/>
          </a:prstGeom>
        </p:spPr>
      </p:pic>
    </p:spTree>
    <p:extLst>
      <p:ext uri="{BB962C8B-B14F-4D97-AF65-F5344CB8AC3E}">
        <p14:creationId xmlns:p14="http://schemas.microsoft.com/office/powerpoint/2010/main" val="427766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5">
            <a:extLst>
              <a:ext uri="{FF2B5EF4-FFF2-40B4-BE49-F238E27FC236}">
                <a16:creationId xmlns:a16="http://schemas.microsoft.com/office/drawing/2014/main" id="{9749901F-F3FE-843A-C466-8D5275419B35}"/>
              </a:ext>
            </a:extLst>
          </p:cNvPr>
          <p:cNvPicPr>
            <a:picLocks noChangeAspect="1"/>
          </p:cNvPicPr>
          <p:nvPr/>
        </p:nvPicPr>
        <p:blipFill>
          <a:blip r:embed="rId2"/>
          <a:srcRect l="9014"/>
          <a:stretch/>
        </p:blipFill>
        <p:spPr>
          <a:xfrm>
            <a:off x="1738613" y="653847"/>
            <a:ext cx="10189617" cy="5412889"/>
          </a:xfrm>
          <a:prstGeom prst="rect">
            <a:avLst/>
          </a:prstGeom>
        </p:spPr>
      </p:pic>
      <p:pic>
        <p:nvPicPr>
          <p:cNvPr id="14" name="Content Placeholder 5">
            <a:extLst>
              <a:ext uri="{FF2B5EF4-FFF2-40B4-BE49-F238E27FC236}">
                <a16:creationId xmlns:a16="http://schemas.microsoft.com/office/drawing/2014/main" id="{F1F84D10-DF97-DF25-5822-EC46043AC414}"/>
              </a:ext>
            </a:extLst>
          </p:cNvPr>
          <p:cNvPicPr>
            <a:picLocks noChangeAspect="1"/>
          </p:cNvPicPr>
          <p:nvPr/>
        </p:nvPicPr>
        <p:blipFill>
          <a:blip r:embed="rId3"/>
          <a:srcRect l="10095" b="86033"/>
          <a:stretch/>
        </p:blipFill>
        <p:spPr>
          <a:xfrm>
            <a:off x="1718949" y="5955433"/>
            <a:ext cx="10189616" cy="575403"/>
          </a:xfrm>
          <a:prstGeom prst="rect">
            <a:avLst/>
          </a:prstGeom>
        </p:spPr>
      </p:pic>
    </p:spTree>
    <p:extLst>
      <p:ext uri="{BB962C8B-B14F-4D97-AF65-F5344CB8AC3E}">
        <p14:creationId xmlns:p14="http://schemas.microsoft.com/office/powerpoint/2010/main" val="1821172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a:extLst>
              <a:ext uri="{FF2B5EF4-FFF2-40B4-BE49-F238E27FC236}">
                <a16:creationId xmlns:a16="http://schemas.microsoft.com/office/drawing/2014/main" id="{3D876B12-5147-0A64-A4EA-D380F0F038DA}"/>
              </a:ext>
            </a:extLst>
          </p:cNvPr>
          <p:cNvPicPr>
            <a:picLocks noChangeAspect="1"/>
          </p:cNvPicPr>
          <p:nvPr/>
        </p:nvPicPr>
        <p:blipFill>
          <a:blip r:embed="rId2"/>
          <a:srcRect l="10095" t="14773"/>
          <a:stretch/>
        </p:blipFill>
        <p:spPr>
          <a:xfrm>
            <a:off x="922541" y="279780"/>
            <a:ext cx="9802162" cy="3377824"/>
          </a:xfrm>
          <a:prstGeom prst="rect">
            <a:avLst/>
          </a:prstGeom>
        </p:spPr>
      </p:pic>
      <p:pic>
        <p:nvPicPr>
          <p:cNvPr id="15" name="Content Placeholder 5">
            <a:extLst>
              <a:ext uri="{FF2B5EF4-FFF2-40B4-BE49-F238E27FC236}">
                <a16:creationId xmlns:a16="http://schemas.microsoft.com/office/drawing/2014/main" id="{D8B2EFEB-9D88-56F0-21A1-0283BBB0861C}"/>
              </a:ext>
            </a:extLst>
          </p:cNvPr>
          <p:cNvPicPr>
            <a:picLocks noChangeAspect="1"/>
          </p:cNvPicPr>
          <p:nvPr/>
        </p:nvPicPr>
        <p:blipFill>
          <a:blip r:embed="rId3"/>
          <a:srcRect l="10009" t="11259"/>
          <a:stretch/>
        </p:blipFill>
        <p:spPr>
          <a:xfrm>
            <a:off x="922541" y="3232358"/>
            <a:ext cx="9802162" cy="3228815"/>
          </a:xfrm>
          <a:prstGeom prst="rect">
            <a:avLst/>
          </a:prstGeom>
        </p:spPr>
      </p:pic>
    </p:spTree>
    <p:extLst>
      <p:ext uri="{BB962C8B-B14F-4D97-AF65-F5344CB8AC3E}">
        <p14:creationId xmlns:p14="http://schemas.microsoft.com/office/powerpoint/2010/main" val="2847312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581B-BFD0-A40C-5E46-F4D8ECE932E8}"/>
              </a:ext>
            </a:extLst>
          </p:cNvPr>
          <p:cNvSpPr>
            <a:spLocks noGrp="1"/>
          </p:cNvSpPr>
          <p:nvPr>
            <p:ph type="title"/>
          </p:nvPr>
        </p:nvSpPr>
        <p:spPr>
          <a:xfrm>
            <a:off x="705543" y="298001"/>
            <a:ext cx="7843837" cy="1012782"/>
          </a:xfrm>
        </p:spPr>
        <p:txBody>
          <a:bodyPr/>
          <a:lstStyle/>
          <a:p>
            <a:r>
              <a:rPr lang="en-US" dirty="0"/>
              <a:t>Treatments</a:t>
            </a:r>
          </a:p>
        </p:txBody>
      </p:sp>
      <p:sp>
        <p:nvSpPr>
          <p:cNvPr id="3" name="Content Placeholder 2">
            <a:extLst>
              <a:ext uri="{FF2B5EF4-FFF2-40B4-BE49-F238E27FC236}">
                <a16:creationId xmlns:a16="http://schemas.microsoft.com/office/drawing/2014/main" id="{43D6F09F-89E2-23D6-D806-648D734DDD49}"/>
              </a:ext>
            </a:extLst>
          </p:cNvPr>
          <p:cNvSpPr>
            <a:spLocks noGrp="1"/>
          </p:cNvSpPr>
          <p:nvPr>
            <p:ph idx="13"/>
          </p:nvPr>
        </p:nvSpPr>
        <p:spPr>
          <a:xfrm>
            <a:off x="176980" y="1889339"/>
            <a:ext cx="8723983" cy="3721817"/>
          </a:xfrm>
        </p:spPr>
        <p:txBody>
          <a:bodyPr>
            <a:normAutofit/>
          </a:bodyPr>
          <a:lstStyle/>
          <a:p>
            <a:pPr marL="342900" indent="-342900" algn="just">
              <a:lnSpc>
                <a:spcPct val="150000"/>
              </a:lnSpc>
              <a:buClr>
                <a:srgbClr val="FFC000"/>
              </a:buClr>
              <a:buFont typeface="Wingdings" panose="05000000000000000000" pitchFamily="2" charset="2"/>
              <a:buChar char="Ø"/>
            </a:pPr>
            <a:r>
              <a:rPr lang="en-US" sz="2000" dirty="0"/>
              <a:t>While evidence-based treatments are limited for RPL, patients prefer to have a plan for the next pregnancy. Such plans are usually dependent on if any modifiable causes are found.</a:t>
            </a:r>
          </a:p>
          <a:p>
            <a:pPr marL="342900" indent="-342900" algn="just">
              <a:lnSpc>
                <a:spcPct val="150000"/>
              </a:lnSpc>
              <a:buClr>
                <a:srgbClr val="FFC000"/>
              </a:buClr>
              <a:buFont typeface="Wingdings" panose="05000000000000000000" pitchFamily="2" charset="2"/>
              <a:buChar char="Ø"/>
            </a:pPr>
            <a:r>
              <a:rPr lang="en-US" sz="2000" dirty="0"/>
              <a:t>The guidelines recommend to base prognosis on woman’s age and her complete pregnancy history, including number of previous pregnancy losses, live births and their sequence.</a:t>
            </a:r>
          </a:p>
          <a:p>
            <a:pPr marL="342900" indent="-342900" algn="just">
              <a:lnSpc>
                <a:spcPct val="150000"/>
              </a:lnSpc>
              <a:buClr>
                <a:srgbClr val="FFC000"/>
              </a:buClr>
              <a:buFont typeface="Wingdings" panose="05000000000000000000" pitchFamily="2" charset="2"/>
              <a:buChar char="Ø"/>
            </a:pPr>
            <a:r>
              <a:rPr lang="en-US" sz="2000" dirty="0"/>
              <a:t>Prognostic tools can be used to provide an estimate of subsequent chance of live birth in couples with RPL.</a:t>
            </a:r>
          </a:p>
        </p:txBody>
      </p:sp>
      <p:pic>
        <p:nvPicPr>
          <p:cNvPr id="6" name="Picture Placeholder 5">
            <a:extLst>
              <a:ext uri="{FF2B5EF4-FFF2-40B4-BE49-F238E27FC236}">
                <a16:creationId xmlns:a16="http://schemas.microsoft.com/office/drawing/2014/main" id="{D0B9A516-98FB-F13C-29C0-E9E54C401A56}"/>
              </a:ext>
            </a:extLst>
          </p:cNvPr>
          <p:cNvPicPr>
            <a:picLocks noGrp="1" noChangeAspect="1"/>
          </p:cNvPicPr>
          <p:nvPr>
            <p:ph type="pic" sz="quarter" idx="14"/>
          </p:nvPr>
        </p:nvPicPr>
        <p:blipFill>
          <a:blip r:embed="rId2"/>
          <a:srcRect l="3632" r="3632"/>
          <a:stretch>
            <a:fillRect/>
          </a:stretch>
        </p:blipFill>
        <p:spPr>
          <a:prstGeom prst="rect">
            <a:avLst/>
          </a:prstGeom>
        </p:spPr>
      </p:pic>
    </p:spTree>
    <p:extLst>
      <p:ext uri="{BB962C8B-B14F-4D97-AF65-F5344CB8AC3E}">
        <p14:creationId xmlns:p14="http://schemas.microsoft.com/office/powerpoint/2010/main" val="1288869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BC743-A27B-CF15-2610-BEFBF334CD34}"/>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8B9D862D-69A9-8218-8528-F8AE077CD191}"/>
              </a:ext>
            </a:extLst>
          </p:cNvPr>
          <p:cNvGrpSpPr/>
          <p:nvPr/>
        </p:nvGrpSpPr>
        <p:grpSpPr>
          <a:xfrm>
            <a:off x="802541" y="52776"/>
            <a:ext cx="10773728" cy="5627092"/>
            <a:chOff x="793924" y="30709"/>
            <a:chExt cx="10773728" cy="5627092"/>
          </a:xfrm>
        </p:grpSpPr>
        <p:pic>
          <p:nvPicPr>
            <p:cNvPr id="19" name="Picture 18">
              <a:extLst>
                <a:ext uri="{FF2B5EF4-FFF2-40B4-BE49-F238E27FC236}">
                  <a16:creationId xmlns:a16="http://schemas.microsoft.com/office/drawing/2014/main" id="{D238F9A3-280B-0740-BAC3-7B80D5C32C4D}"/>
                </a:ext>
              </a:extLst>
            </p:cNvPr>
            <p:cNvPicPr>
              <a:picLocks noChangeAspect="1"/>
            </p:cNvPicPr>
            <p:nvPr/>
          </p:nvPicPr>
          <p:blipFill>
            <a:blip r:embed="rId3"/>
            <a:srcRect l="27580" t="44026" r="28860"/>
            <a:stretch/>
          </p:blipFill>
          <p:spPr>
            <a:xfrm>
              <a:off x="871506" y="1559906"/>
              <a:ext cx="3342832" cy="2282087"/>
            </a:xfrm>
            <a:prstGeom prst="rect">
              <a:avLst/>
            </a:prstGeom>
          </p:spPr>
        </p:pic>
        <p:sp>
          <p:nvSpPr>
            <p:cNvPr id="23" name="Rectangle 22">
              <a:extLst>
                <a:ext uri="{FF2B5EF4-FFF2-40B4-BE49-F238E27FC236}">
                  <a16:creationId xmlns:a16="http://schemas.microsoft.com/office/drawing/2014/main" id="{03D18856-6DA2-A038-6F92-1EDA00D43AAE}"/>
                </a:ext>
              </a:extLst>
            </p:cNvPr>
            <p:cNvSpPr/>
            <p:nvPr/>
          </p:nvSpPr>
          <p:spPr>
            <a:xfrm>
              <a:off x="5329083" y="30709"/>
              <a:ext cx="1720645" cy="504954"/>
            </a:xfrm>
            <a:prstGeom prst="rect">
              <a:avLst/>
            </a:prstGeom>
            <a:solidFill>
              <a:srgbClr val="3859B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RPL ≥ 2PLS</a:t>
              </a:r>
            </a:p>
          </p:txBody>
        </p:sp>
        <p:sp>
          <p:nvSpPr>
            <p:cNvPr id="28" name="Right Brace 27">
              <a:extLst>
                <a:ext uri="{FF2B5EF4-FFF2-40B4-BE49-F238E27FC236}">
                  <a16:creationId xmlns:a16="http://schemas.microsoft.com/office/drawing/2014/main" id="{CB1250A9-0462-EFFA-0DB4-C257C8B9264B}"/>
                </a:ext>
              </a:extLst>
            </p:cNvPr>
            <p:cNvSpPr/>
            <p:nvPr/>
          </p:nvSpPr>
          <p:spPr>
            <a:xfrm rot="5400000">
              <a:off x="5759101" y="-598113"/>
              <a:ext cx="516487" cy="10446842"/>
            </a:xfrm>
            <a:prstGeom prst="rightBrace">
              <a:avLst>
                <a:gd name="adj1" fmla="val 29274"/>
                <a:gd name="adj2" fmla="val 49903"/>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29" name="Arrow: Down 28">
              <a:extLst>
                <a:ext uri="{FF2B5EF4-FFF2-40B4-BE49-F238E27FC236}">
                  <a16:creationId xmlns:a16="http://schemas.microsoft.com/office/drawing/2014/main" id="{F56192E9-06BA-5678-D4A7-003B4940EB48}"/>
                </a:ext>
              </a:extLst>
            </p:cNvPr>
            <p:cNvSpPr/>
            <p:nvPr/>
          </p:nvSpPr>
          <p:spPr>
            <a:xfrm>
              <a:off x="6046840" y="557139"/>
              <a:ext cx="304800" cy="336853"/>
            </a:xfrm>
            <a:prstGeom prst="downArrow">
              <a:avLst/>
            </a:prstGeom>
            <a:solidFill>
              <a:srgbClr val="AAC4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8917DDD-3F1F-BC96-B894-0648DFC00760}"/>
                </a:ext>
              </a:extLst>
            </p:cNvPr>
            <p:cNvGrpSpPr/>
            <p:nvPr/>
          </p:nvGrpSpPr>
          <p:grpSpPr>
            <a:xfrm>
              <a:off x="1135627" y="915468"/>
              <a:ext cx="10432025" cy="4742333"/>
              <a:chOff x="1317523" y="1209368"/>
              <a:chExt cx="10432025" cy="4742333"/>
            </a:xfrm>
          </p:grpSpPr>
          <p:pic>
            <p:nvPicPr>
              <p:cNvPr id="15" name="Picture 14">
                <a:extLst>
                  <a:ext uri="{FF2B5EF4-FFF2-40B4-BE49-F238E27FC236}">
                    <a16:creationId xmlns:a16="http://schemas.microsoft.com/office/drawing/2014/main" id="{5A1A3F22-6514-1CB7-EAEE-B5C6C841E1CE}"/>
                  </a:ext>
                </a:extLst>
              </p:cNvPr>
              <p:cNvPicPr>
                <a:picLocks noChangeAspect="1"/>
              </p:cNvPicPr>
              <p:nvPr/>
            </p:nvPicPr>
            <p:blipFill>
              <a:blip r:embed="rId4"/>
              <a:srcRect l="22517" t="2854" r="38387" b="32940"/>
              <a:stretch/>
            </p:blipFill>
            <p:spPr>
              <a:xfrm>
                <a:off x="4989806" y="1853806"/>
                <a:ext cx="3342832" cy="3043400"/>
              </a:xfrm>
              <a:prstGeom prst="rect">
                <a:avLst/>
              </a:prstGeom>
            </p:spPr>
          </p:pic>
          <p:pic>
            <p:nvPicPr>
              <p:cNvPr id="17" name="Picture 16">
                <a:extLst>
                  <a:ext uri="{FF2B5EF4-FFF2-40B4-BE49-F238E27FC236}">
                    <a16:creationId xmlns:a16="http://schemas.microsoft.com/office/drawing/2014/main" id="{DB7CB908-A12E-60DF-5E0F-9ED21FBC4960}"/>
                  </a:ext>
                </a:extLst>
              </p:cNvPr>
              <p:cNvPicPr>
                <a:picLocks noChangeAspect="1"/>
              </p:cNvPicPr>
              <p:nvPr/>
            </p:nvPicPr>
            <p:blipFill>
              <a:blip r:embed="rId4"/>
              <a:srcRect l="22207" t="67268" r="60752"/>
              <a:stretch/>
            </p:blipFill>
            <p:spPr>
              <a:xfrm>
                <a:off x="10023062" y="1853806"/>
                <a:ext cx="1457024" cy="1551490"/>
              </a:xfrm>
              <a:prstGeom prst="rect">
                <a:avLst/>
              </a:prstGeom>
            </p:spPr>
          </p:pic>
          <p:sp>
            <p:nvSpPr>
              <p:cNvPr id="22" name="Rectangle 21">
                <a:extLst>
                  <a:ext uri="{FF2B5EF4-FFF2-40B4-BE49-F238E27FC236}">
                    <a16:creationId xmlns:a16="http://schemas.microsoft.com/office/drawing/2014/main" id="{684764E9-1DF0-981A-7676-861F5E8C2524}"/>
                  </a:ext>
                </a:extLst>
              </p:cNvPr>
              <p:cNvSpPr/>
              <p:nvPr/>
            </p:nvSpPr>
            <p:spPr>
              <a:xfrm>
                <a:off x="1317523" y="1209368"/>
                <a:ext cx="2448232" cy="415078"/>
              </a:xfrm>
              <a:prstGeom prst="rect">
                <a:avLst/>
              </a:prstGeom>
              <a:solidFill>
                <a:srgbClr val="82C41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Recommended tests</a:t>
                </a:r>
              </a:p>
            </p:txBody>
          </p:sp>
          <p:sp>
            <p:nvSpPr>
              <p:cNvPr id="24" name="Rectangle 23">
                <a:extLst>
                  <a:ext uri="{FF2B5EF4-FFF2-40B4-BE49-F238E27FC236}">
                    <a16:creationId xmlns:a16="http://schemas.microsoft.com/office/drawing/2014/main" id="{B0DB0233-B25D-36CB-0829-B01A59795EB8}"/>
                  </a:ext>
                </a:extLst>
              </p:cNvPr>
              <p:cNvSpPr/>
              <p:nvPr/>
            </p:nvSpPr>
            <p:spPr>
              <a:xfrm>
                <a:off x="4621162" y="1222969"/>
                <a:ext cx="3952568" cy="504954"/>
              </a:xfrm>
              <a:prstGeom prst="rect">
                <a:avLst/>
              </a:prstGeom>
              <a:solidFill>
                <a:srgbClr val="D1B20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Tests that can be considered for explanatory purposes or in a research context</a:t>
                </a:r>
              </a:p>
            </p:txBody>
          </p:sp>
          <p:sp>
            <p:nvSpPr>
              <p:cNvPr id="25" name="Rectangle 24">
                <a:extLst>
                  <a:ext uri="{FF2B5EF4-FFF2-40B4-BE49-F238E27FC236}">
                    <a16:creationId xmlns:a16="http://schemas.microsoft.com/office/drawing/2014/main" id="{BD4721A8-2EB2-8A7C-5983-5937328A6C4F}"/>
                  </a:ext>
                </a:extLst>
              </p:cNvPr>
              <p:cNvSpPr/>
              <p:nvPr/>
            </p:nvSpPr>
            <p:spPr>
              <a:xfrm>
                <a:off x="9301316" y="1238864"/>
                <a:ext cx="2448232" cy="3855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Non- recommended tests</a:t>
                </a:r>
              </a:p>
            </p:txBody>
          </p:sp>
          <p:sp>
            <p:nvSpPr>
              <p:cNvPr id="26" name="Rectangle 25">
                <a:extLst>
                  <a:ext uri="{FF2B5EF4-FFF2-40B4-BE49-F238E27FC236}">
                    <a16:creationId xmlns:a16="http://schemas.microsoft.com/office/drawing/2014/main" id="{6692BFCE-1EB7-2062-7C68-163C3ACF71A6}"/>
                  </a:ext>
                </a:extLst>
              </p:cNvPr>
              <p:cNvSpPr/>
              <p:nvPr/>
            </p:nvSpPr>
            <p:spPr>
              <a:xfrm>
                <a:off x="4012825" y="5635032"/>
                <a:ext cx="4372830" cy="316669"/>
              </a:xfrm>
              <a:prstGeom prst="rect">
                <a:avLst/>
              </a:prstGeom>
              <a:solidFill>
                <a:srgbClr val="F2F2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Lifestyle advice, TLC, Prophylactic vitamin D</a:t>
                </a:r>
              </a:p>
            </p:txBody>
          </p:sp>
          <p:sp>
            <p:nvSpPr>
              <p:cNvPr id="30" name="Cross 29">
                <a:extLst>
                  <a:ext uri="{FF2B5EF4-FFF2-40B4-BE49-F238E27FC236}">
                    <a16:creationId xmlns:a16="http://schemas.microsoft.com/office/drawing/2014/main" id="{8051D58B-5FDA-4280-1B0F-2AAF88F0837A}"/>
                  </a:ext>
                </a:extLst>
              </p:cNvPr>
              <p:cNvSpPr/>
              <p:nvPr/>
            </p:nvSpPr>
            <p:spPr>
              <a:xfrm>
                <a:off x="6046837" y="5247907"/>
                <a:ext cx="324464" cy="316669"/>
              </a:xfrm>
              <a:prstGeom prst="plus">
                <a:avLst>
                  <a:gd name="adj" fmla="val 38325"/>
                </a:avLst>
              </a:prstGeom>
              <a:solidFill>
                <a:srgbClr val="202C8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4" name="Picture 33">
            <a:extLst>
              <a:ext uri="{FF2B5EF4-FFF2-40B4-BE49-F238E27FC236}">
                <a16:creationId xmlns:a16="http://schemas.microsoft.com/office/drawing/2014/main" id="{0A031D1E-BC02-C663-8C3F-589C390835A3}"/>
              </a:ext>
            </a:extLst>
          </p:cNvPr>
          <p:cNvPicPr>
            <a:picLocks noChangeAspect="1"/>
          </p:cNvPicPr>
          <p:nvPr/>
        </p:nvPicPr>
        <p:blipFill>
          <a:blip r:embed="rId5">
            <a:duotone>
              <a:prstClr val="black"/>
              <a:srgbClr val="D9C3A5">
                <a:tint val="50000"/>
                <a:satMod val="180000"/>
              </a:srgbClr>
            </a:duotone>
          </a:blip>
          <a:srcRect l="4700" t="9569" r="4371" b="7863"/>
          <a:stretch/>
        </p:blipFill>
        <p:spPr>
          <a:xfrm>
            <a:off x="6853084" y="5752265"/>
            <a:ext cx="5338916" cy="1114515"/>
          </a:xfrm>
          <a:prstGeom prst="rect">
            <a:avLst/>
          </a:prstGeom>
        </p:spPr>
      </p:pic>
      <p:sp>
        <p:nvSpPr>
          <p:cNvPr id="36" name="TextBox 35">
            <a:extLst>
              <a:ext uri="{FF2B5EF4-FFF2-40B4-BE49-F238E27FC236}">
                <a16:creationId xmlns:a16="http://schemas.microsoft.com/office/drawing/2014/main" id="{974C4BF1-C43C-FC1D-1F6B-AC270958BF88}"/>
              </a:ext>
            </a:extLst>
          </p:cNvPr>
          <p:cNvSpPr txBox="1"/>
          <p:nvPr/>
        </p:nvSpPr>
        <p:spPr>
          <a:xfrm>
            <a:off x="216378" y="6374337"/>
            <a:ext cx="4670322" cy="430887"/>
          </a:xfrm>
          <a:prstGeom prst="rect">
            <a:avLst/>
          </a:prstGeom>
          <a:noFill/>
        </p:spPr>
        <p:txBody>
          <a:bodyPr wrap="square">
            <a:spAutoFit/>
          </a:bodyPr>
          <a:lstStyle/>
          <a:p>
            <a:r>
              <a:rPr lang="en-US" sz="1100" dirty="0"/>
              <a:t>Ref - Recurrent Pregnancy Loss – Guideline of the European Society of Human Reproduction and Embryology. Belgium: ESHRE, 2022. </a:t>
            </a:r>
          </a:p>
        </p:txBody>
      </p:sp>
    </p:spTree>
    <p:extLst>
      <p:ext uri="{BB962C8B-B14F-4D97-AF65-F5344CB8AC3E}">
        <p14:creationId xmlns:p14="http://schemas.microsoft.com/office/powerpoint/2010/main" val="164556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1744B-FE97-4FD6-959E-36A518DAB377}"/>
              </a:ext>
            </a:extLst>
          </p:cNvPr>
          <p:cNvSpPr txBox="1"/>
          <p:nvPr/>
        </p:nvSpPr>
        <p:spPr>
          <a:xfrm>
            <a:off x="390086" y="2398995"/>
            <a:ext cx="6073968" cy="2739211"/>
          </a:xfrm>
          <a:prstGeom prst="rect">
            <a:avLst/>
          </a:prstGeom>
          <a:noFill/>
        </p:spPr>
        <p:txBody>
          <a:bodyPr wrap="square">
            <a:spAutoFit/>
          </a:bodyPr>
          <a:lstStyle/>
          <a:p>
            <a:pPr algn="just"/>
            <a:r>
              <a:rPr lang="en-US" sz="2000" b="0" i="0" u="none" strike="noStrike" baseline="0" dirty="0">
                <a:latin typeface="AdvPSMER-R"/>
              </a:rPr>
              <a:t>Clinical evidence in humans indicate that normal pregnancy is associated with enhanced humoral responses and somewhat depressed cell-mediated immunity.</a:t>
            </a:r>
          </a:p>
          <a:p>
            <a:pPr algn="l"/>
            <a:endParaRPr lang="en-US" sz="1000" dirty="0">
              <a:latin typeface="AdvPSMER-R"/>
            </a:endParaRPr>
          </a:p>
          <a:p>
            <a:pPr algn="l"/>
            <a:r>
              <a:rPr lang="en-US" sz="2000" dirty="0">
                <a:latin typeface="AdvPSMER-R"/>
              </a:rPr>
              <a:t>This dampening of cell-mediated immunity and augmentation of humoral immunity during pregnancy is consistent with a dampening of Th1 reactivity and augmentation of Th2 immunity</a:t>
            </a:r>
          </a:p>
        </p:txBody>
      </p:sp>
      <p:sp>
        <p:nvSpPr>
          <p:cNvPr id="7" name="TextBox 6">
            <a:extLst>
              <a:ext uri="{FF2B5EF4-FFF2-40B4-BE49-F238E27FC236}">
                <a16:creationId xmlns:a16="http://schemas.microsoft.com/office/drawing/2014/main" id="{37159A19-8D07-403B-BCFE-609C81AB9DFB}"/>
              </a:ext>
            </a:extLst>
          </p:cNvPr>
          <p:cNvSpPr txBox="1"/>
          <p:nvPr/>
        </p:nvSpPr>
        <p:spPr>
          <a:xfrm>
            <a:off x="458912" y="5573964"/>
            <a:ext cx="5200208" cy="738664"/>
          </a:xfrm>
          <a:prstGeom prst="rect">
            <a:avLst/>
          </a:prstGeom>
          <a:noFill/>
        </p:spPr>
        <p:txBody>
          <a:bodyPr wrap="square">
            <a:spAutoFit/>
          </a:bodyPr>
          <a:lstStyle/>
          <a:p>
            <a:r>
              <a:rPr lang="en-US" sz="1400" b="0" i="0" u="none" strike="noStrike" baseline="0" dirty="0" err="1">
                <a:latin typeface="AdvPSMER-R"/>
              </a:rPr>
              <a:t>Wegmann</a:t>
            </a:r>
            <a:r>
              <a:rPr lang="en-US" sz="1400" b="0" i="0" u="none" strike="noStrike" baseline="0" dirty="0">
                <a:latin typeface="AdvPSMER-R"/>
              </a:rPr>
              <a:t> TG, Lin H, </a:t>
            </a:r>
            <a:r>
              <a:rPr lang="en-US" sz="1400" b="0" i="0" u="none" strike="noStrike" baseline="0" dirty="0" err="1">
                <a:latin typeface="AdvPSMER-R"/>
              </a:rPr>
              <a:t>Guilbert</a:t>
            </a:r>
            <a:r>
              <a:rPr lang="en-US" sz="1400" b="0" i="0" u="none" strike="noStrike" baseline="0" dirty="0">
                <a:latin typeface="AdvPSMER-R"/>
              </a:rPr>
              <a:t> L, </a:t>
            </a:r>
            <a:r>
              <a:rPr lang="en-US" sz="1400" b="0" i="0" u="none" strike="noStrike" baseline="0" dirty="0" err="1">
                <a:latin typeface="AdvPSMER-R"/>
              </a:rPr>
              <a:t>Mosmann</a:t>
            </a:r>
            <a:r>
              <a:rPr lang="en-US" sz="1400" b="0" i="0" u="none" strike="noStrike" baseline="0" dirty="0">
                <a:latin typeface="AdvPSMER-R"/>
              </a:rPr>
              <a:t> TR: Bidirectional</a:t>
            </a:r>
          </a:p>
          <a:p>
            <a:r>
              <a:rPr lang="en-US" sz="1400" b="0" i="0" u="none" strike="noStrike" baseline="0" dirty="0">
                <a:latin typeface="AdvPSMER-R"/>
              </a:rPr>
              <a:t>cytokine interactions in the maternal-fetal relationship: is successful</a:t>
            </a:r>
          </a:p>
          <a:p>
            <a:r>
              <a:rPr lang="en-US" sz="1400" b="0" i="0" u="none" strike="noStrike" baseline="0" dirty="0">
                <a:latin typeface="AdvPSMER-R"/>
              </a:rPr>
              <a:t>pregnancy a Th2 phenomenon? </a:t>
            </a:r>
            <a:r>
              <a:rPr lang="en-US" sz="1400" b="0" i="0" u="none" strike="noStrike" baseline="0" dirty="0">
                <a:latin typeface="AdvPSMER-I"/>
              </a:rPr>
              <a:t>Immunol Today </a:t>
            </a:r>
            <a:r>
              <a:rPr lang="en-US" sz="1400" b="0" i="0" u="none" strike="noStrike" baseline="0" dirty="0">
                <a:latin typeface="AdvPSMER-R"/>
              </a:rPr>
              <a:t>1993; 14:353</a:t>
            </a:r>
            <a:r>
              <a:rPr lang="en-US" sz="1400" b="0" i="0" u="none" strike="noStrike" baseline="0" dirty="0">
                <a:latin typeface="AdvTTec369687+20"/>
              </a:rPr>
              <a:t>–</a:t>
            </a:r>
            <a:r>
              <a:rPr lang="en-US" sz="1400" b="0" i="0" u="none" strike="noStrike" baseline="0" dirty="0">
                <a:latin typeface="AdvPSMER-R"/>
              </a:rPr>
              <a:t>356.</a:t>
            </a:r>
            <a:endParaRPr lang="en-US" sz="2000" dirty="0">
              <a:latin typeface="Calibri" panose="020F0502020204030204" pitchFamily="34" charset="0"/>
              <a:cs typeface="Calibri" panose="020F0502020204030204" pitchFamily="34" charset="0"/>
            </a:endParaRPr>
          </a:p>
        </p:txBody>
      </p:sp>
      <p:pic>
        <p:nvPicPr>
          <p:cNvPr id="9" name="Picture 8" descr="A picture containing person, person, indoor, standing&#10;&#10;Description automatically generated">
            <a:extLst>
              <a:ext uri="{FF2B5EF4-FFF2-40B4-BE49-F238E27FC236}">
                <a16:creationId xmlns:a16="http://schemas.microsoft.com/office/drawing/2014/main" id="{1D7572B6-856E-42BE-B633-4BB77A7A8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841" y="2782205"/>
            <a:ext cx="5062221" cy="3374814"/>
          </a:xfrm>
          <a:prstGeom prst="rect">
            <a:avLst/>
          </a:prstGeom>
          <a:ln>
            <a:noFill/>
          </a:ln>
          <a:effectLst>
            <a:softEdge rad="112500"/>
          </a:effectLst>
        </p:spPr>
      </p:pic>
      <p:sp>
        <p:nvSpPr>
          <p:cNvPr id="5" name="Title 1">
            <a:extLst>
              <a:ext uri="{FF2B5EF4-FFF2-40B4-BE49-F238E27FC236}">
                <a16:creationId xmlns:a16="http://schemas.microsoft.com/office/drawing/2014/main" id="{72789765-2717-4397-9879-4591B81407A6}"/>
              </a:ext>
            </a:extLst>
          </p:cNvPr>
          <p:cNvSpPr txBox="1">
            <a:spLocks/>
          </p:cNvSpPr>
          <p:nvPr/>
        </p:nvSpPr>
        <p:spPr>
          <a:xfrm>
            <a:off x="458912" y="526622"/>
            <a:ext cx="11274176" cy="1222385"/>
          </a:xfrm>
          <a:prstGeom prst="rect">
            <a:avLst/>
          </a:prstGeom>
        </p:spPr>
        <p:txBody>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r>
              <a:rPr lang="en-US" dirty="0"/>
              <a:t>The changes of immune system during pregnancy</a:t>
            </a:r>
            <a:br>
              <a:rPr lang="en-US" dirty="0"/>
            </a:br>
            <a:endParaRPr lang="en-US" dirty="0"/>
          </a:p>
        </p:txBody>
      </p:sp>
    </p:spTree>
    <p:extLst>
      <p:ext uri="{BB962C8B-B14F-4D97-AF65-F5344CB8AC3E}">
        <p14:creationId xmlns:p14="http://schemas.microsoft.com/office/powerpoint/2010/main" val="31472526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E9098-9EAC-43EB-959E-55360445EF9F}"/>
              </a:ext>
            </a:extLst>
          </p:cNvPr>
          <p:cNvSpPr txBox="1"/>
          <p:nvPr/>
        </p:nvSpPr>
        <p:spPr>
          <a:xfrm>
            <a:off x="922182" y="1049264"/>
            <a:ext cx="7985760" cy="523220"/>
          </a:xfrm>
          <a:prstGeom prst="rect">
            <a:avLst/>
          </a:prstGeom>
          <a:noFill/>
        </p:spPr>
        <p:txBody>
          <a:bodyPr wrap="square">
            <a:spAutoFit/>
          </a:bodyPr>
          <a:lstStyle/>
          <a:p>
            <a:pPr algn="ctr"/>
            <a:r>
              <a:rPr lang="en-US" sz="2800" b="0" i="0" u="none" strike="noStrike" baseline="0" dirty="0">
                <a:latin typeface="AdvPSMER-R"/>
              </a:rPr>
              <a:t>Pregnancy seems to prompt </a:t>
            </a:r>
            <a:r>
              <a:rPr lang="en-US" sz="2800" b="1" i="0" u="none" strike="noStrike" baseline="0" dirty="0">
                <a:latin typeface="AdvPSMER-R"/>
              </a:rPr>
              <a:t>a shift toward Th2 bias.</a:t>
            </a:r>
            <a:endParaRPr lang="en-US" sz="2800" b="1" dirty="0"/>
          </a:p>
        </p:txBody>
      </p:sp>
      <p:sp>
        <p:nvSpPr>
          <p:cNvPr id="5" name="TextBox 4">
            <a:extLst>
              <a:ext uri="{FF2B5EF4-FFF2-40B4-BE49-F238E27FC236}">
                <a16:creationId xmlns:a16="http://schemas.microsoft.com/office/drawing/2014/main" id="{3BBC97F2-9D29-4743-9282-4F92BB0B282B}"/>
              </a:ext>
            </a:extLst>
          </p:cNvPr>
          <p:cNvSpPr txBox="1"/>
          <p:nvPr/>
        </p:nvSpPr>
        <p:spPr>
          <a:xfrm>
            <a:off x="553717" y="2205836"/>
            <a:ext cx="5293360" cy="3477875"/>
          </a:xfrm>
          <a:prstGeom prst="rect">
            <a:avLst/>
          </a:prstGeom>
          <a:noFill/>
        </p:spPr>
        <p:txBody>
          <a:bodyPr wrap="square">
            <a:spAutoFit/>
          </a:bodyPr>
          <a:lstStyle/>
          <a:p>
            <a:pPr algn="just"/>
            <a:r>
              <a:rPr lang="en-US" sz="2000" b="0" i="0" u="none" strike="noStrike" baseline="0" dirty="0">
                <a:latin typeface="AdvPSMER-R"/>
              </a:rPr>
              <a:t>While normal pregnancy is associated with a Th2/anti-inflammatory cytokine profile, unexplained recurrent spontaneous miscarriage (RSM) or </a:t>
            </a:r>
            <a:r>
              <a:rPr lang="en-US" sz="2000" dirty="0">
                <a:latin typeface="AdvPSMER-R"/>
              </a:rPr>
              <a:t>recurrent pregnancy loss (RPL) </a:t>
            </a:r>
            <a:r>
              <a:rPr lang="en-US" sz="2000" b="0" i="0" u="none" strike="noStrike" baseline="0" dirty="0">
                <a:latin typeface="AdvPSMER-R"/>
              </a:rPr>
              <a:t>appears to be associated with a Th1/pro-inflammatory cytokine profile.</a:t>
            </a:r>
          </a:p>
          <a:p>
            <a:pPr algn="l"/>
            <a:r>
              <a:rPr lang="en-US" sz="2000" dirty="0">
                <a:latin typeface="AdvPSMER-R"/>
              </a:rPr>
              <a:t>Spontaneous miscarriage, defined as a clinically</a:t>
            </a:r>
          </a:p>
          <a:p>
            <a:pPr algn="l"/>
            <a:r>
              <a:rPr lang="en-US" sz="2000" dirty="0">
                <a:latin typeface="AdvPSMER-R"/>
              </a:rPr>
              <a:t>detectable pregnancy loss prior to 20 weeks of</a:t>
            </a:r>
          </a:p>
          <a:p>
            <a:pPr algn="l"/>
            <a:r>
              <a:rPr lang="en-US" sz="2000" dirty="0">
                <a:latin typeface="AdvPSMER-R"/>
              </a:rPr>
              <a:t>gestation, is one of the most common complications of pregnancy with approximately one in every four pregnant women</a:t>
            </a:r>
          </a:p>
        </p:txBody>
      </p:sp>
      <p:pic>
        <p:nvPicPr>
          <p:cNvPr id="7" name="Picture 6" descr="Chart, bubble chart&#10;&#10;Description automatically generated">
            <a:extLst>
              <a:ext uri="{FF2B5EF4-FFF2-40B4-BE49-F238E27FC236}">
                <a16:creationId xmlns:a16="http://schemas.microsoft.com/office/drawing/2014/main" id="{745B82DD-6763-486B-B0AA-DF88349C66FF}"/>
              </a:ext>
            </a:extLst>
          </p:cNvPr>
          <p:cNvPicPr>
            <a:picLocks noChangeAspect="1"/>
          </p:cNvPicPr>
          <p:nvPr/>
        </p:nvPicPr>
        <p:blipFill rotWithShape="1">
          <a:blip r:embed="rId2">
            <a:extLst>
              <a:ext uri="{28A0092B-C50C-407E-A947-70E740481C1C}">
                <a14:useLocalDpi xmlns:a14="http://schemas.microsoft.com/office/drawing/2010/main" val="0"/>
              </a:ext>
            </a:extLst>
          </a:blip>
          <a:srcRect l="9472" t="8376" r="10326" b="13962"/>
          <a:stretch/>
        </p:blipFill>
        <p:spPr>
          <a:xfrm>
            <a:off x="6967142" y="2003783"/>
            <a:ext cx="4998716" cy="3881982"/>
          </a:xfrm>
          <a:prstGeom prst="roundRect">
            <a:avLst>
              <a:gd name="adj" fmla="val 16667"/>
            </a:avLst>
          </a:prstGeom>
          <a:ln>
            <a:solidFill>
              <a:srgbClr val="0070C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784508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26E909-29BA-F1CC-6B68-024658333924}"/>
              </a:ext>
            </a:extLst>
          </p:cNvPr>
          <p:cNvSpPr>
            <a:spLocks noGrp="1"/>
          </p:cNvSpPr>
          <p:nvPr>
            <p:ph type="title"/>
          </p:nvPr>
        </p:nvSpPr>
        <p:spPr/>
        <p:txBody>
          <a:bodyPr/>
          <a:lstStyle/>
          <a:p>
            <a:r>
              <a:rPr lang="en-US" dirty="0"/>
              <a:t>The role of progesterone in maintaining pregnancy </a:t>
            </a:r>
          </a:p>
        </p:txBody>
      </p:sp>
      <p:sp>
        <p:nvSpPr>
          <p:cNvPr id="11" name="Content Placeholder 10">
            <a:extLst>
              <a:ext uri="{FF2B5EF4-FFF2-40B4-BE49-F238E27FC236}">
                <a16:creationId xmlns:a16="http://schemas.microsoft.com/office/drawing/2014/main" id="{665EF462-6632-B870-872C-96D5A01D74A8}"/>
              </a:ext>
            </a:extLst>
          </p:cNvPr>
          <p:cNvSpPr>
            <a:spLocks noGrp="1"/>
          </p:cNvSpPr>
          <p:nvPr>
            <p:ph sz="half" idx="1"/>
          </p:nvPr>
        </p:nvSpPr>
        <p:spPr>
          <a:xfrm>
            <a:off x="1470857" y="2695585"/>
            <a:ext cx="9250286" cy="3721817"/>
          </a:xfrm>
        </p:spPr>
        <p:txBody>
          <a:bodyPr/>
          <a:lstStyle/>
          <a:p>
            <a:pPr marL="285750" marR="0" lvl="0" indent="-285750" algn="l" defTabSz="457200" rtl="0" eaLnBrk="1" fontAlgn="auto" latinLnBrk="0" hangingPunct="1">
              <a:lnSpc>
                <a:spcPct val="100000"/>
              </a:lnSpc>
              <a:spcBef>
                <a:spcPts val="0"/>
              </a:spcBef>
              <a:spcAft>
                <a:spcPts val="0"/>
              </a:spcAft>
              <a:buClr>
                <a:srgbClr val="FFC000"/>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Sabon Next LT"/>
                <a:ea typeface="+mn-ea"/>
                <a:cs typeface="+mn-cs"/>
              </a:rPr>
              <a:t>In early pregnancy, it is secreted from ovary by corpus luteum and helps in endometrial growth.</a:t>
            </a:r>
          </a:p>
          <a:p>
            <a:pPr marL="285750" marR="0" lvl="0" indent="-285750" algn="l" defTabSz="457200" rtl="0" eaLnBrk="1" fontAlgn="auto" latinLnBrk="0" hangingPunct="1">
              <a:lnSpc>
                <a:spcPct val="100000"/>
              </a:lnSpc>
              <a:spcBef>
                <a:spcPts val="0"/>
              </a:spcBef>
              <a:spcAft>
                <a:spcPts val="0"/>
              </a:spcAft>
              <a:buClr>
                <a:srgbClr val="FFC000"/>
              </a:buClr>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Sabon Next LT"/>
                <a:ea typeface="+mn-ea"/>
                <a:cs typeface="+mn-cs"/>
              </a:rPr>
              <a:t>Progesterone modulates the immune response of mother to prevent rejection of embryo.</a:t>
            </a:r>
          </a:p>
          <a:p>
            <a:pPr marL="1200150" marR="0" lvl="2" indent="-285750" algn="l" defTabSz="457200" rtl="0" eaLnBrk="1" fontAlgn="auto" latinLnBrk="0" hangingPunct="1">
              <a:lnSpc>
                <a:spcPct val="100000"/>
              </a:lnSpc>
              <a:spcBef>
                <a:spcPts val="0"/>
              </a:spcBef>
              <a:spcAft>
                <a:spcPts val="0"/>
              </a:spcAft>
              <a:buClr>
                <a:srgbClr val="00B05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abon Next LT"/>
                <a:ea typeface="+mn-ea"/>
                <a:cs typeface="+mn-cs"/>
              </a:rPr>
              <a:t>It produces progesterone induced blocking factor (PIBF) which inhibit NK cell activity.</a:t>
            </a:r>
          </a:p>
          <a:p>
            <a:pPr marL="1200150" marR="0" lvl="2" indent="-285750" algn="l" defTabSz="457200" rtl="0" eaLnBrk="1" fontAlgn="auto" latinLnBrk="0" hangingPunct="1">
              <a:lnSpc>
                <a:spcPct val="100000"/>
              </a:lnSpc>
              <a:spcBef>
                <a:spcPts val="0"/>
              </a:spcBef>
              <a:spcAft>
                <a:spcPts val="0"/>
              </a:spcAft>
              <a:buClr>
                <a:srgbClr val="00B05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abon Next LT"/>
                <a:ea typeface="+mn-ea"/>
                <a:cs typeface="+mn-cs"/>
              </a:rPr>
              <a:t>It shifts the balance from unfavorable cytokines Th1 to favorable cytokinesTh2.</a:t>
            </a:r>
          </a:p>
          <a:p>
            <a:pPr marL="1200150" marR="0" lvl="2" indent="-285750" algn="l" defTabSz="457200" rtl="0" eaLnBrk="1" fontAlgn="auto" latinLnBrk="0" hangingPunct="1">
              <a:lnSpc>
                <a:spcPct val="100000"/>
              </a:lnSpc>
              <a:spcBef>
                <a:spcPts val="0"/>
              </a:spcBef>
              <a:spcAft>
                <a:spcPts val="0"/>
              </a:spcAft>
              <a:buClr>
                <a:srgbClr val="00B05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abon Next LT"/>
                <a:ea typeface="+mn-ea"/>
                <a:cs typeface="+mn-cs"/>
              </a:rPr>
              <a:t>Progesterone enhances uterine quiescence and suppress uterine contractions</a:t>
            </a:r>
          </a:p>
          <a:p>
            <a:pPr marL="1200150" marR="0" lvl="2" indent="-285750" algn="l" defTabSz="457200" rtl="0" eaLnBrk="1" fontAlgn="auto" latinLnBrk="0" hangingPunct="1">
              <a:lnSpc>
                <a:spcPct val="100000"/>
              </a:lnSpc>
              <a:spcBef>
                <a:spcPts val="0"/>
              </a:spcBef>
              <a:spcAft>
                <a:spcPts val="0"/>
              </a:spcAft>
              <a:buClr>
                <a:srgbClr val="00B05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000"/>
                </a:solidFill>
                <a:effectLst/>
                <a:uLnTx/>
                <a:uFillTx/>
                <a:latin typeface="Sabon Next LT"/>
                <a:ea typeface="+mn-ea"/>
                <a:cs typeface="+mn-cs"/>
              </a:rPr>
              <a:t>Progesterone may help in prevention of cervical dilatation also.</a:t>
            </a:r>
          </a:p>
          <a:p>
            <a:endParaRPr lang="en-US" dirty="0"/>
          </a:p>
        </p:txBody>
      </p:sp>
    </p:spTree>
    <p:extLst>
      <p:ext uri="{BB962C8B-B14F-4D97-AF65-F5344CB8AC3E}">
        <p14:creationId xmlns:p14="http://schemas.microsoft.com/office/powerpoint/2010/main" val="2860185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91C8D-9690-B0F2-8144-49063DC481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3B4910-333A-09A3-A0FD-60E890FD6DCA}"/>
              </a:ext>
            </a:extLst>
          </p:cNvPr>
          <p:cNvSpPr>
            <a:spLocks noGrp="1"/>
          </p:cNvSpPr>
          <p:nvPr>
            <p:ph type="title"/>
          </p:nvPr>
        </p:nvSpPr>
        <p:spPr>
          <a:xfrm>
            <a:off x="1629221" y="313970"/>
            <a:ext cx="9879437" cy="980844"/>
          </a:xfrm>
        </p:spPr>
        <p:txBody>
          <a:bodyPr/>
          <a:lstStyle/>
          <a:p>
            <a:r>
              <a:rPr lang="en-US" dirty="0"/>
              <a:t>The role of progesterone in maintaining pregnancy </a:t>
            </a:r>
          </a:p>
        </p:txBody>
      </p:sp>
      <p:sp>
        <p:nvSpPr>
          <p:cNvPr id="4" name="Slide Number Placeholder 3">
            <a:extLst>
              <a:ext uri="{FF2B5EF4-FFF2-40B4-BE49-F238E27FC236}">
                <a16:creationId xmlns:a16="http://schemas.microsoft.com/office/drawing/2014/main" id="{1A3FD074-1377-731A-F5B6-50A5ACAA279D}"/>
              </a:ext>
            </a:extLst>
          </p:cNvPr>
          <p:cNvSpPr>
            <a:spLocks noGrp="1"/>
          </p:cNvSpPr>
          <p:nvPr>
            <p:ph type="sldNum" sz="quarter" idx="10"/>
          </p:nvPr>
        </p:nvSpPr>
        <p:spPr/>
        <p:txBody>
          <a:bodyPr/>
          <a:lstStyle/>
          <a:p>
            <a:fld id="{48F63A3B-78C7-47BE-AE5E-E10140E04643}" type="slidenum">
              <a:rPr lang="en-US" smtClean="0"/>
              <a:pPr/>
              <a:t>18</a:t>
            </a:fld>
            <a:endParaRPr lang="en-US" dirty="0"/>
          </a:p>
        </p:txBody>
      </p:sp>
      <p:pic>
        <p:nvPicPr>
          <p:cNvPr id="8" name="Picture 7">
            <a:extLst>
              <a:ext uri="{FF2B5EF4-FFF2-40B4-BE49-F238E27FC236}">
                <a16:creationId xmlns:a16="http://schemas.microsoft.com/office/drawing/2014/main" id="{81427D81-902E-DA7D-F0E6-28B93BEE0B7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9890" y="1752855"/>
            <a:ext cx="6732219" cy="4574865"/>
          </a:xfrm>
          <a:prstGeom prst="rect">
            <a:avLst/>
          </a:prstGeom>
          <a:noFill/>
        </p:spPr>
      </p:pic>
    </p:spTree>
    <p:extLst>
      <p:ext uri="{BB962C8B-B14F-4D97-AF65-F5344CB8AC3E}">
        <p14:creationId xmlns:p14="http://schemas.microsoft.com/office/powerpoint/2010/main" val="1067521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FF65-A536-F639-8591-ED024C223308}"/>
              </a:ext>
            </a:extLst>
          </p:cNvPr>
          <p:cNvSpPr>
            <a:spLocks noGrp="1"/>
          </p:cNvSpPr>
          <p:nvPr>
            <p:ph type="ctrTitle"/>
          </p:nvPr>
        </p:nvSpPr>
        <p:spPr>
          <a:xfrm>
            <a:off x="2899790" y="810227"/>
            <a:ext cx="6392421" cy="3831221"/>
          </a:xfrm>
        </p:spPr>
        <p:txBody>
          <a:bodyPr anchor="ctr"/>
          <a:lstStyle/>
          <a:p>
            <a:r>
              <a:rPr lang="en-US" dirty="0"/>
              <a:t> Choosing the right progestogen</a:t>
            </a:r>
            <a:br>
              <a:rPr lang="en-US" dirty="0"/>
            </a:br>
            <a:endParaRPr lang="en-US" dirty="0"/>
          </a:p>
        </p:txBody>
      </p:sp>
    </p:spTree>
    <p:extLst>
      <p:ext uri="{BB962C8B-B14F-4D97-AF65-F5344CB8AC3E}">
        <p14:creationId xmlns:p14="http://schemas.microsoft.com/office/powerpoint/2010/main" val="220243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8954-9BCB-7FD9-A210-38DC54382D45}"/>
              </a:ext>
            </a:extLst>
          </p:cNvPr>
          <p:cNvSpPr>
            <a:spLocks noGrp="1"/>
          </p:cNvSpPr>
          <p:nvPr>
            <p:ph type="title"/>
          </p:nvPr>
        </p:nvSpPr>
        <p:spPr>
          <a:xfrm>
            <a:off x="3460565" y="1057274"/>
            <a:ext cx="7965461" cy="994164"/>
          </a:xfrm>
        </p:spPr>
        <p:txBody>
          <a:bodyPr/>
          <a:lstStyle/>
          <a:p>
            <a:r>
              <a:rPr lang="en-US" dirty="0"/>
              <a:t>Definition</a:t>
            </a:r>
          </a:p>
        </p:txBody>
      </p:sp>
      <p:sp>
        <p:nvSpPr>
          <p:cNvPr id="3" name="Content Placeholder 2">
            <a:extLst>
              <a:ext uri="{FF2B5EF4-FFF2-40B4-BE49-F238E27FC236}">
                <a16:creationId xmlns:a16="http://schemas.microsoft.com/office/drawing/2014/main" id="{75111C33-898C-4414-4665-5136EB6FC126}"/>
              </a:ext>
            </a:extLst>
          </p:cNvPr>
          <p:cNvSpPr>
            <a:spLocks noGrp="1"/>
          </p:cNvSpPr>
          <p:nvPr>
            <p:ph sz="half" idx="2"/>
          </p:nvPr>
        </p:nvSpPr>
        <p:spPr>
          <a:xfrm>
            <a:off x="3460566" y="2663436"/>
            <a:ext cx="7965460" cy="1829906"/>
          </a:xfrm>
        </p:spPr>
        <p:txBody>
          <a:bodyPr>
            <a:normAutofit/>
          </a:bodyPr>
          <a:lstStyle/>
          <a:p>
            <a:r>
              <a:rPr lang="en-US" sz="2000" dirty="0"/>
              <a:t>A pregnancy loss is defined as the spontaneous demise of a pregnancy from the time of conception until 24 weeks of gestation (ACOG- before 20</a:t>
            </a:r>
            <a:r>
              <a:rPr lang="en-US" sz="2000" baseline="30000" dirty="0"/>
              <a:t>th</a:t>
            </a:r>
            <a:r>
              <a:rPr lang="en-US" sz="2000" dirty="0"/>
              <a:t> week) </a:t>
            </a:r>
          </a:p>
          <a:p>
            <a:r>
              <a:rPr lang="en-US" sz="2000" dirty="0"/>
              <a:t>A diagnosis of Recurrent Pregnancy Loss (RPL) could be considered after the loss of two or more pregnancies.</a:t>
            </a:r>
          </a:p>
        </p:txBody>
      </p:sp>
      <p:sp>
        <p:nvSpPr>
          <p:cNvPr id="5" name="TextBox 4">
            <a:extLst>
              <a:ext uri="{FF2B5EF4-FFF2-40B4-BE49-F238E27FC236}">
                <a16:creationId xmlns:a16="http://schemas.microsoft.com/office/drawing/2014/main" id="{01A2C282-FB06-3F29-6C8F-BD6187E2651E}"/>
              </a:ext>
            </a:extLst>
          </p:cNvPr>
          <p:cNvSpPr txBox="1"/>
          <p:nvPr/>
        </p:nvSpPr>
        <p:spPr>
          <a:xfrm>
            <a:off x="3657600" y="5800727"/>
            <a:ext cx="8266472" cy="584775"/>
          </a:xfrm>
          <a:prstGeom prst="rect">
            <a:avLst/>
          </a:prstGeom>
          <a:noFill/>
        </p:spPr>
        <p:txBody>
          <a:bodyPr wrap="square">
            <a:spAutoFit/>
          </a:bodyPr>
          <a:lstStyle/>
          <a:p>
            <a:r>
              <a:rPr lang="en-US" sz="1600" dirty="0"/>
              <a:t>Ref: Recurrent Pregnancy Loss – Guideline of the European Society of Human Reproduction and Embryology. Belgium: ESHRE, 2022. </a:t>
            </a:r>
          </a:p>
        </p:txBody>
      </p:sp>
    </p:spTree>
    <p:extLst>
      <p:ext uri="{BB962C8B-B14F-4D97-AF65-F5344CB8AC3E}">
        <p14:creationId xmlns:p14="http://schemas.microsoft.com/office/powerpoint/2010/main" val="685681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BC8A69-DA7B-6EAD-94B6-658767F7980C}"/>
              </a:ext>
            </a:extLst>
          </p:cNvPr>
          <p:cNvSpPr>
            <a:spLocks noGrp="1"/>
          </p:cNvSpPr>
          <p:nvPr>
            <p:ph type="title"/>
          </p:nvPr>
        </p:nvSpPr>
        <p:spPr>
          <a:xfrm>
            <a:off x="0" y="302341"/>
            <a:ext cx="9153832" cy="1054511"/>
          </a:xfrm>
        </p:spPr>
        <p:txBody>
          <a:bodyPr/>
          <a:lstStyle/>
          <a:p>
            <a:r>
              <a:rPr lang="en-US" dirty="0"/>
              <a:t>Physiological Effects of Progesterone</a:t>
            </a:r>
          </a:p>
        </p:txBody>
      </p:sp>
      <p:sp>
        <p:nvSpPr>
          <p:cNvPr id="5" name="Slide Number Placeholder 4">
            <a:extLst>
              <a:ext uri="{FF2B5EF4-FFF2-40B4-BE49-F238E27FC236}">
                <a16:creationId xmlns:a16="http://schemas.microsoft.com/office/drawing/2014/main" id="{EF6451F0-1F74-9C80-CCA7-E8E2A08E1EBD}"/>
              </a:ext>
            </a:extLst>
          </p:cNvPr>
          <p:cNvSpPr>
            <a:spLocks noGrp="1"/>
          </p:cNvSpPr>
          <p:nvPr>
            <p:ph type="sldNum" sz="quarter" idx="4294967295"/>
          </p:nvPr>
        </p:nvSpPr>
        <p:spPr>
          <a:xfrm>
            <a:off x="11204575" y="457200"/>
            <a:ext cx="987425" cy="471488"/>
          </a:xfrm>
        </p:spPr>
        <p:txBody>
          <a:bodyPr/>
          <a:lstStyle/>
          <a:p>
            <a:fld id="{48F63A3B-78C7-47BE-AE5E-E10140E04643}" type="slidenum">
              <a:rPr lang="en-US" smtClean="0"/>
              <a:pPr/>
              <a:t>20</a:t>
            </a:fld>
            <a:endParaRPr lang="en-US" dirty="0"/>
          </a:p>
        </p:txBody>
      </p:sp>
      <p:sp>
        <p:nvSpPr>
          <p:cNvPr id="11" name="TextBox 10">
            <a:extLst>
              <a:ext uri="{FF2B5EF4-FFF2-40B4-BE49-F238E27FC236}">
                <a16:creationId xmlns:a16="http://schemas.microsoft.com/office/drawing/2014/main" id="{A98DC33A-17BC-959E-9DDF-D7BEBE7720B3}"/>
              </a:ext>
            </a:extLst>
          </p:cNvPr>
          <p:cNvSpPr txBox="1"/>
          <p:nvPr/>
        </p:nvSpPr>
        <p:spPr>
          <a:xfrm>
            <a:off x="580103" y="1693802"/>
            <a:ext cx="9684776" cy="4200637"/>
          </a:xfrm>
          <a:prstGeom prst="rect">
            <a:avLst/>
          </a:prstGeom>
          <a:noFill/>
        </p:spPr>
        <p:txBody>
          <a:bodyPr wrap="square">
            <a:spAutoFit/>
          </a:bodyPr>
          <a:lstStyle/>
          <a:p>
            <a:pPr marL="342900" indent="-342900">
              <a:lnSpc>
                <a:spcPct val="150000"/>
              </a:lnSpc>
              <a:buClr>
                <a:srgbClr val="FFC000"/>
              </a:buClr>
              <a:buFont typeface="Wingdings" panose="05000000000000000000" pitchFamily="2" charset="2"/>
              <a:buChar char="v"/>
            </a:pPr>
            <a:r>
              <a:rPr lang="en-US" sz="2000" dirty="0">
                <a:solidFill>
                  <a:schemeClr val="accent6">
                    <a:lumMod val="75000"/>
                  </a:schemeClr>
                </a:solidFill>
              </a:rPr>
              <a:t>Both the natural progesterone and synthetic progestins interact not only with the progesterone receptor (PR) but also with other steroid receptors. Therefore, depending on the derivative molecule (either progesterone or testosterone), these progestins may, exert androgenic, anti- androgenic, mineralocorticoid or glucocorticoid-like effects. </a:t>
            </a:r>
          </a:p>
          <a:p>
            <a:pPr marL="342900" indent="-342900">
              <a:lnSpc>
                <a:spcPct val="150000"/>
              </a:lnSpc>
              <a:buClr>
                <a:srgbClr val="FFC000"/>
              </a:buClr>
              <a:buFont typeface="Wingdings" panose="05000000000000000000" pitchFamily="2" charset="2"/>
              <a:buChar char="v"/>
            </a:pPr>
            <a:r>
              <a:rPr lang="en-US" sz="2000" dirty="0">
                <a:solidFill>
                  <a:schemeClr val="accent6">
                    <a:lumMod val="75000"/>
                  </a:schemeClr>
                </a:solidFill>
              </a:rPr>
              <a:t>The extent to which the progestational effects are maximized and androgenic effects are minimized is referred to as progestational selectivity. </a:t>
            </a:r>
          </a:p>
          <a:p>
            <a:pPr marL="342900" indent="-342900">
              <a:lnSpc>
                <a:spcPct val="150000"/>
              </a:lnSpc>
              <a:buClr>
                <a:srgbClr val="FFC000"/>
              </a:buClr>
              <a:buFont typeface="Wingdings" panose="05000000000000000000" pitchFamily="2" charset="2"/>
              <a:buChar char="v"/>
            </a:pPr>
            <a:r>
              <a:rPr lang="en-US" sz="2000" dirty="0">
                <a:solidFill>
                  <a:schemeClr val="accent6">
                    <a:lumMod val="75000"/>
                  </a:schemeClr>
                </a:solidFill>
              </a:rPr>
              <a:t>A selective progestin has progestational effects at relatively low concentrations or doses and androgenic effects at only relatively high concentrations or doses. </a:t>
            </a:r>
          </a:p>
        </p:txBody>
      </p:sp>
    </p:spTree>
    <p:extLst>
      <p:ext uri="{BB962C8B-B14F-4D97-AF65-F5344CB8AC3E}">
        <p14:creationId xmlns:p14="http://schemas.microsoft.com/office/powerpoint/2010/main" val="1545370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CE052E-94A9-022C-A78E-491B83EBB7E6}"/>
              </a:ext>
            </a:extLst>
          </p:cNvPr>
          <p:cNvSpPr>
            <a:spLocks noGrp="1"/>
          </p:cNvSpPr>
          <p:nvPr>
            <p:ph type="title"/>
          </p:nvPr>
        </p:nvSpPr>
        <p:spPr>
          <a:xfrm>
            <a:off x="206477" y="952500"/>
            <a:ext cx="9969910" cy="1012782"/>
          </a:xfrm>
        </p:spPr>
        <p:txBody>
          <a:bodyPr/>
          <a:lstStyle/>
          <a:p>
            <a:r>
              <a:rPr lang="en-US" dirty="0"/>
              <a:t>Molecules commonly used in practice</a:t>
            </a:r>
            <a:br>
              <a:rPr lang="en-US" dirty="0"/>
            </a:br>
            <a:endParaRPr lang="en-US" dirty="0"/>
          </a:p>
        </p:txBody>
      </p:sp>
      <p:sp>
        <p:nvSpPr>
          <p:cNvPr id="6" name="Content Placeholder 5">
            <a:extLst>
              <a:ext uri="{FF2B5EF4-FFF2-40B4-BE49-F238E27FC236}">
                <a16:creationId xmlns:a16="http://schemas.microsoft.com/office/drawing/2014/main" id="{EE9C1E7C-AF23-1299-6CCC-BC91C6FE69FB}"/>
              </a:ext>
            </a:extLst>
          </p:cNvPr>
          <p:cNvSpPr>
            <a:spLocks noGrp="1"/>
          </p:cNvSpPr>
          <p:nvPr>
            <p:ph idx="13"/>
          </p:nvPr>
        </p:nvSpPr>
        <p:spPr>
          <a:xfrm>
            <a:off x="1153616" y="2392918"/>
            <a:ext cx="6903076" cy="1746464"/>
          </a:xfrm>
        </p:spPr>
        <p:txBody>
          <a:bodyPr/>
          <a:lstStyle/>
          <a:p>
            <a:pPr marL="342900" indent="-342900">
              <a:buClr>
                <a:srgbClr val="FFC000"/>
              </a:buClr>
              <a:buFont typeface="Wingdings" panose="05000000000000000000" pitchFamily="2" charset="2"/>
              <a:buChar char="ü"/>
            </a:pPr>
            <a:r>
              <a:rPr lang="it-IT" dirty="0"/>
              <a:t>Natural Progesterone</a:t>
            </a:r>
          </a:p>
          <a:p>
            <a:pPr marL="342900" indent="-342900">
              <a:buClr>
                <a:srgbClr val="FFC000"/>
              </a:buClr>
              <a:buFont typeface="Wingdings" panose="05000000000000000000" pitchFamily="2" charset="2"/>
              <a:buChar char="ü"/>
            </a:pPr>
            <a:r>
              <a:rPr lang="it-IT" dirty="0"/>
              <a:t>Dydrogesterone</a:t>
            </a:r>
          </a:p>
          <a:p>
            <a:pPr marL="342900" indent="-342900">
              <a:buClr>
                <a:srgbClr val="FFC000"/>
              </a:buClr>
              <a:buFont typeface="Wingdings" panose="05000000000000000000" pitchFamily="2" charset="2"/>
              <a:buChar char="ü"/>
            </a:pPr>
            <a:r>
              <a:rPr lang="it-IT" dirty="0"/>
              <a:t>Allylestrenol</a:t>
            </a:r>
          </a:p>
          <a:p>
            <a:pPr marL="342900" indent="-342900">
              <a:buClr>
                <a:srgbClr val="FFC000"/>
              </a:buClr>
              <a:buFont typeface="Wingdings" panose="05000000000000000000" pitchFamily="2" charset="2"/>
              <a:buChar char="ü"/>
            </a:pPr>
            <a:r>
              <a:rPr lang="it-IT" dirty="0"/>
              <a:t>Hydroxyprogesterone Caproate</a:t>
            </a:r>
          </a:p>
          <a:p>
            <a:endParaRPr lang="en-US" dirty="0"/>
          </a:p>
        </p:txBody>
      </p:sp>
      <p:sp>
        <p:nvSpPr>
          <p:cNvPr id="7" name="Picture Placeholder 6">
            <a:extLst>
              <a:ext uri="{FF2B5EF4-FFF2-40B4-BE49-F238E27FC236}">
                <a16:creationId xmlns:a16="http://schemas.microsoft.com/office/drawing/2014/main" id="{FD651125-E2F4-6550-246C-F3B2662C9A4E}"/>
              </a:ext>
            </a:extLst>
          </p:cNvPr>
          <p:cNvSpPr>
            <a:spLocks noGrp="1"/>
          </p:cNvSpPr>
          <p:nvPr>
            <p:ph type="pic" sz="quarter" idx="14"/>
          </p:nvPr>
        </p:nvSpPr>
        <p:spPr/>
      </p:sp>
    </p:spTree>
    <p:extLst>
      <p:ext uri="{BB962C8B-B14F-4D97-AF65-F5344CB8AC3E}">
        <p14:creationId xmlns:p14="http://schemas.microsoft.com/office/powerpoint/2010/main" val="60052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401950-F576-47B0-A161-A218F03B2F38}"/>
              </a:ext>
            </a:extLst>
          </p:cNvPr>
          <p:cNvSpPr/>
          <p:nvPr/>
        </p:nvSpPr>
        <p:spPr>
          <a:xfrm>
            <a:off x="0" y="0"/>
            <a:ext cx="12192000" cy="12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a:extLst>
              <a:ext uri="{FF2B5EF4-FFF2-40B4-BE49-F238E27FC236}">
                <a16:creationId xmlns:a16="http://schemas.microsoft.com/office/drawing/2014/main" id="{D57EB3C7-5F73-4527-8976-B15091F831E3}"/>
              </a:ext>
            </a:extLst>
          </p:cNvPr>
          <p:cNvGraphicFramePr/>
          <p:nvPr>
            <p:extLst>
              <p:ext uri="{D42A27DB-BD31-4B8C-83A1-F6EECF244321}">
                <p14:modId xmlns:p14="http://schemas.microsoft.com/office/powerpoint/2010/main" val="284434161"/>
              </p:ext>
            </p:extLst>
          </p:nvPr>
        </p:nvGraphicFramePr>
        <p:xfrm>
          <a:off x="235974" y="540775"/>
          <a:ext cx="11739716" cy="5812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463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378EC8-9B7E-9299-9715-9F060E6BFAE6}"/>
              </a:ext>
            </a:extLst>
          </p:cNvPr>
          <p:cNvSpPr>
            <a:spLocks noGrp="1"/>
          </p:cNvSpPr>
          <p:nvPr>
            <p:ph type="title"/>
          </p:nvPr>
        </p:nvSpPr>
        <p:spPr/>
        <p:txBody>
          <a:bodyPr/>
          <a:lstStyle/>
          <a:p>
            <a:r>
              <a:rPr lang="en-US" dirty="0"/>
              <a:t>RCOG 2023</a:t>
            </a:r>
          </a:p>
        </p:txBody>
      </p:sp>
      <p:sp>
        <p:nvSpPr>
          <p:cNvPr id="4" name="Content Placeholder 3">
            <a:extLst>
              <a:ext uri="{FF2B5EF4-FFF2-40B4-BE49-F238E27FC236}">
                <a16:creationId xmlns:a16="http://schemas.microsoft.com/office/drawing/2014/main" id="{5314AD46-8B4B-521C-E1EB-5641EDFA63AE}"/>
              </a:ext>
            </a:extLst>
          </p:cNvPr>
          <p:cNvSpPr>
            <a:spLocks noGrp="1"/>
          </p:cNvSpPr>
          <p:nvPr>
            <p:ph sz="half" idx="1"/>
          </p:nvPr>
        </p:nvSpPr>
        <p:spPr>
          <a:xfrm>
            <a:off x="3002715" y="2331792"/>
            <a:ext cx="8058575" cy="2200880"/>
          </a:xfrm>
        </p:spPr>
        <p:txBody>
          <a:bodyPr>
            <a:normAutofit/>
          </a:bodyPr>
          <a:lstStyle/>
          <a:p>
            <a:pPr marL="0" indent="0">
              <a:buNone/>
            </a:pPr>
            <a:r>
              <a:rPr lang="en-US" sz="2400" dirty="0"/>
              <a:t>Progestogen supplementation should be considered in women with recurrent miscarriage who present with bleeding in early pregnancy (for example 400 mg </a:t>
            </a:r>
            <a:r>
              <a:rPr lang="en-US" sz="2400" dirty="0" err="1"/>
              <a:t>micronised</a:t>
            </a:r>
            <a:r>
              <a:rPr lang="en-US" sz="2400" dirty="0"/>
              <a:t> vaginal progesterone twice daily at the time of bleeding until 16weeks of gestation). [Grade B]</a:t>
            </a:r>
          </a:p>
        </p:txBody>
      </p:sp>
      <p:sp>
        <p:nvSpPr>
          <p:cNvPr id="7" name="TextBox 6">
            <a:extLst>
              <a:ext uri="{FF2B5EF4-FFF2-40B4-BE49-F238E27FC236}">
                <a16:creationId xmlns:a16="http://schemas.microsoft.com/office/drawing/2014/main" id="{EF698BC1-4A02-D2E5-9F57-89CF2D51B0B7}"/>
              </a:ext>
            </a:extLst>
          </p:cNvPr>
          <p:cNvSpPr txBox="1"/>
          <p:nvPr/>
        </p:nvSpPr>
        <p:spPr>
          <a:xfrm>
            <a:off x="4375355" y="5891670"/>
            <a:ext cx="6096000" cy="369332"/>
          </a:xfrm>
          <a:prstGeom prst="rect">
            <a:avLst/>
          </a:prstGeom>
          <a:noFill/>
        </p:spPr>
        <p:txBody>
          <a:bodyPr wrap="square">
            <a:spAutoFit/>
          </a:bodyPr>
          <a:lstStyle/>
          <a:p>
            <a:r>
              <a:rPr lang="en-US" sz="1400" dirty="0"/>
              <a:t>Ref- RCOG GTG17, 2023. Recurrent miscarriage</a:t>
            </a:r>
            <a:r>
              <a:rPr lang="en-US" dirty="0"/>
              <a:t>.</a:t>
            </a:r>
          </a:p>
        </p:txBody>
      </p:sp>
    </p:spTree>
    <p:extLst>
      <p:ext uri="{BB962C8B-B14F-4D97-AF65-F5344CB8AC3E}">
        <p14:creationId xmlns:p14="http://schemas.microsoft.com/office/powerpoint/2010/main" val="1707016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597A3-CAEC-4FBF-94DF-5925729E0C97}"/>
              </a:ext>
            </a:extLst>
          </p:cNvPr>
          <p:cNvSpPr>
            <a:spLocks noGrp="1"/>
          </p:cNvSpPr>
          <p:nvPr>
            <p:ph type="title"/>
          </p:nvPr>
        </p:nvSpPr>
        <p:spPr bwMode="white">
          <a:xfrm>
            <a:off x="760476" y="210410"/>
            <a:ext cx="10671048" cy="1362057"/>
          </a:xfrm>
        </p:spPr>
        <p:txBody>
          <a:bodyPr/>
          <a:lstStyle/>
          <a:p>
            <a:r>
              <a:rPr lang="en-US" dirty="0"/>
              <a:t>FIGO- 2023 </a:t>
            </a:r>
            <a:br>
              <a:rPr lang="en-US" dirty="0"/>
            </a:br>
            <a:r>
              <a:rPr lang="en-US" dirty="0"/>
              <a:t>General recommendations</a:t>
            </a:r>
          </a:p>
        </p:txBody>
      </p:sp>
      <p:pic>
        <p:nvPicPr>
          <p:cNvPr id="7" name="Picture 6">
            <a:extLst>
              <a:ext uri="{FF2B5EF4-FFF2-40B4-BE49-F238E27FC236}">
                <a16:creationId xmlns:a16="http://schemas.microsoft.com/office/drawing/2014/main" id="{AB8A4820-D5D2-F231-2F88-FEA58BF17738}"/>
              </a:ext>
            </a:extLst>
          </p:cNvPr>
          <p:cNvPicPr>
            <a:picLocks noChangeAspect="1"/>
          </p:cNvPicPr>
          <p:nvPr/>
        </p:nvPicPr>
        <p:blipFill>
          <a:blip r:embed="rId3"/>
          <a:stretch>
            <a:fillRect/>
          </a:stretch>
        </p:blipFill>
        <p:spPr>
          <a:xfrm>
            <a:off x="2822859" y="2003067"/>
            <a:ext cx="8931998" cy="4754571"/>
          </a:xfrm>
          <a:prstGeom prst="rect">
            <a:avLst/>
          </a:prstGeom>
        </p:spPr>
      </p:pic>
    </p:spTree>
    <p:extLst>
      <p:ext uri="{BB962C8B-B14F-4D97-AF65-F5344CB8AC3E}">
        <p14:creationId xmlns:p14="http://schemas.microsoft.com/office/powerpoint/2010/main" val="1729462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8D8DB-76D3-AC90-DE37-607F905DA1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7E11F-496D-11C2-203A-5E80689F0D9D}"/>
              </a:ext>
            </a:extLst>
          </p:cNvPr>
          <p:cNvSpPr>
            <a:spLocks noGrp="1"/>
          </p:cNvSpPr>
          <p:nvPr>
            <p:ph type="title"/>
          </p:nvPr>
        </p:nvSpPr>
        <p:spPr bwMode="white">
          <a:xfrm>
            <a:off x="760476" y="249740"/>
            <a:ext cx="10671048" cy="1362057"/>
          </a:xfrm>
        </p:spPr>
        <p:txBody>
          <a:bodyPr/>
          <a:lstStyle/>
          <a:p>
            <a:r>
              <a:rPr lang="en-US" dirty="0"/>
              <a:t>Recommendations on Oral Progesterone</a:t>
            </a:r>
          </a:p>
        </p:txBody>
      </p:sp>
      <p:pic>
        <p:nvPicPr>
          <p:cNvPr id="3" name="Picture 2">
            <a:extLst>
              <a:ext uri="{FF2B5EF4-FFF2-40B4-BE49-F238E27FC236}">
                <a16:creationId xmlns:a16="http://schemas.microsoft.com/office/drawing/2014/main" id="{277B3DEC-2E4E-3F5B-94FA-B9E0FB41DE2E}"/>
              </a:ext>
            </a:extLst>
          </p:cNvPr>
          <p:cNvPicPr>
            <a:picLocks noChangeAspect="1"/>
          </p:cNvPicPr>
          <p:nvPr/>
        </p:nvPicPr>
        <p:blipFill>
          <a:blip r:embed="rId3"/>
          <a:stretch>
            <a:fillRect/>
          </a:stretch>
        </p:blipFill>
        <p:spPr>
          <a:xfrm>
            <a:off x="2208694" y="2371367"/>
            <a:ext cx="9580417" cy="4152097"/>
          </a:xfrm>
          <a:prstGeom prst="rect">
            <a:avLst/>
          </a:prstGeom>
        </p:spPr>
      </p:pic>
    </p:spTree>
    <p:extLst>
      <p:ext uri="{BB962C8B-B14F-4D97-AF65-F5344CB8AC3E}">
        <p14:creationId xmlns:p14="http://schemas.microsoft.com/office/powerpoint/2010/main" val="103803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2BC57-AF1E-E628-B623-BF120C4DF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39EE7F-5027-C213-5193-B3E5CE93B27B}"/>
              </a:ext>
            </a:extLst>
          </p:cNvPr>
          <p:cNvSpPr>
            <a:spLocks noGrp="1"/>
          </p:cNvSpPr>
          <p:nvPr>
            <p:ph type="title"/>
          </p:nvPr>
        </p:nvSpPr>
        <p:spPr bwMode="white">
          <a:xfrm>
            <a:off x="760476" y="338230"/>
            <a:ext cx="10671048" cy="1362057"/>
          </a:xfrm>
        </p:spPr>
        <p:txBody>
          <a:bodyPr/>
          <a:lstStyle/>
          <a:p>
            <a:r>
              <a:rPr lang="en-US" dirty="0"/>
              <a:t>Recommendations on vaginal Progesterone</a:t>
            </a:r>
          </a:p>
        </p:txBody>
      </p:sp>
      <p:pic>
        <p:nvPicPr>
          <p:cNvPr id="4" name="Picture 3">
            <a:extLst>
              <a:ext uri="{FF2B5EF4-FFF2-40B4-BE49-F238E27FC236}">
                <a16:creationId xmlns:a16="http://schemas.microsoft.com/office/drawing/2014/main" id="{4053AD81-2937-B9A9-C142-174BC8D4C9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062" y="2698966"/>
            <a:ext cx="11162947" cy="3389599"/>
          </a:xfrm>
          <a:prstGeom prst="rect">
            <a:avLst/>
          </a:prstGeom>
          <a:noFill/>
        </p:spPr>
      </p:pic>
    </p:spTree>
    <p:extLst>
      <p:ext uri="{BB962C8B-B14F-4D97-AF65-F5344CB8AC3E}">
        <p14:creationId xmlns:p14="http://schemas.microsoft.com/office/powerpoint/2010/main" val="2754889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32F3F-DE12-8161-0EBC-3C641C694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BAB182-AA34-55C3-DCBD-6C3887580C07}"/>
              </a:ext>
            </a:extLst>
          </p:cNvPr>
          <p:cNvSpPr>
            <a:spLocks noGrp="1"/>
          </p:cNvSpPr>
          <p:nvPr>
            <p:ph type="title"/>
          </p:nvPr>
        </p:nvSpPr>
        <p:spPr bwMode="white">
          <a:xfrm>
            <a:off x="758952" y="220243"/>
            <a:ext cx="10671048" cy="1362057"/>
          </a:xfrm>
        </p:spPr>
        <p:txBody>
          <a:bodyPr/>
          <a:lstStyle/>
          <a:p>
            <a:r>
              <a:rPr lang="en-US" dirty="0"/>
              <a:t>Recommendations on </a:t>
            </a:r>
            <a:r>
              <a:rPr lang="en-US" dirty="0" err="1"/>
              <a:t>Intramascular</a:t>
            </a:r>
            <a:r>
              <a:rPr lang="en-US" dirty="0"/>
              <a:t> Progesterone</a:t>
            </a:r>
          </a:p>
        </p:txBody>
      </p:sp>
      <p:pic>
        <p:nvPicPr>
          <p:cNvPr id="5" name="Picture 4">
            <a:extLst>
              <a:ext uri="{FF2B5EF4-FFF2-40B4-BE49-F238E27FC236}">
                <a16:creationId xmlns:a16="http://schemas.microsoft.com/office/drawing/2014/main" id="{B3664F2C-3259-7E4F-E89D-FEE04F3C8E1E}"/>
              </a:ext>
            </a:extLst>
          </p:cNvPr>
          <p:cNvPicPr>
            <a:picLocks noChangeAspect="1"/>
          </p:cNvPicPr>
          <p:nvPr/>
        </p:nvPicPr>
        <p:blipFill>
          <a:blip r:embed="rId3"/>
          <a:stretch>
            <a:fillRect/>
          </a:stretch>
        </p:blipFill>
        <p:spPr>
          <a:xfrm>
            <a:off x="526334" y="2384690"/>
            <a:ext cx="11508814" cy="3737329"/>
          </a:xfrm>
          <a:prstGeom prst="rect">
            <a:avLst/>
          </a:prstGeom>
        </p:spPr>
      </p:pic>
    </p:spTree>
    <p:extLst>
      <p:ext uri="{BB962C8B-B14F-4D97-AF65-F5344CB8AC3E}">
        <p14:creationId xmlns:p14="http://schemas.microsoft.com/office/powerpoint/2010/main" val="2199861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891DE6-C708-0830-66C3-4EF74ED30FA1}"/>
              </a:ext>
            </a:extLst>
          </p:cNvPr>
          <p:cNvSpPr>
            <a:spLocks noGrp="1"/>
          </p:cNvSpPr>
          <p:nvPr>
            <p:ph type="title"/>
          </p:nvPr>
        </p:nvSpPr>
        <p:spPr/>
        <p:txBody>
          <a:bodyPr/>
          <a:lstStyle/>
          <a:p>
            <a:r>
              <a:rPr lang="en-US" dirty="0"/>
              <a:t>Eshre-2022</a:t>
            </a:r>
          </a:p>
        </p:txBody>
      </p:sp>
      <p:sp>
        <p:nvSpPr>
          <p:cNvPr id="6" name="Content Placeholder 5">
            <a:extLst>
              <a:ext uri="{FF2B5EF4-FFF2-40B4-BE49-F238E27FC236}">
                <a16:creationId xmlns:a16="http://schemas.microsoft.com/office/drawing/2014/main" id="{6C855399-2D23-321A-2729-3D15E7ACDF8A}"/>
              </a:ext>
            </a:extLst>
          </p:cNvPr>
          <p:cNvSpPr>
            <a:spLocks noGrp="1"/>
          </p:cNvSpPr>
          <p:nvPr>
            <p:ph sz="half" idx="2"/>
          </p:nvPr>
        </p:nvSpPr>
        <p:spPr>
          <a:xfrm>
            <a:off x="1550565" y="2578332"/>
            <a:ext cx="10326804" cy="1974004"/>
          </a:xfrm>
        </p:spPr>
        <p:txBody>
          <a:bodyPr/>
          <a:lstStyle/>
          <a:p>
            <a:r>
              <a:rPr lang="en-US" dirty="0"/>
              <a:t>Vaginal progesterone may improve live birth rate in women with 3 or more pregnancy losses and vaginal blood loss in a subsequent pregnancy (Conditional)</a:t>
            </a:r>
          </a:p>
          <a:p>
            <a:r>
              <a:rPr lang="en-US" dirty="0"/>
              <a:t>There is some evidence that oral dydrogesterone initiated when fetal heart action can be confirmed may be effective, but more trials are needed.</a:t>
            </a:r>
          </a:p>
          <a:p>
            <a:endParaRPr lang="en-US" dirty="0"/>
          </a:p>
        </p:txBody>
      </p:sp>
      <p:sp>
        <p:nvSpPr>
          <p:cNvPr id="8" name="TextBox 7">
            <a:extLst>
              <a:ext uri="{FF2B5EF4-FFF2-40B4-BE49-F238E27FC236}">
                <a16:creationId xmlns:a16="http://schemas.microsoft.com/office/drawing/2014/main" id="{FEE094A2-6A93-B8D2-B7C0-B93DA133388D}"/>
              </a:ext>
            </a:extLst>
          </p:cNvPr>
          <p:cNvSpPr txBox="1"/>
          <p:nvPr/>
        </p:nvSpPr>
        <p:spPr>
          <a:xfrm>
            <a:off x="1817973" y="6246518"/>
            <a:ext cx="4670322" cy="430887"/>
          </a:xfrm>
          <a:prstGeom prst="rect">
            <a:avLst/>
          </a:prstGeom>
          <a:noFill/>
        </p:spPr>
        <p:txBody>
          <a:bodyPr wrap="square">
            <a:spAutoFit/>
          </a:bodyPr>
          <a:lstStyle/>
          <a:p>
            <a:r>
              <a:rPr lang="en-US" sz="1100" dirty="0"/>
              <a:t>Ref - Recurrent Pregnancy Loss – Guideline of the European Society of Human Reproduction and Embryology. Belgium: ESHRE, 2022. </a:t>
            </a:r>
          </a:p>
        </p:txBody>
      </p:sp>
    </p:spTree>
    <p:extLst>
      <p:ext uri="{BB962C8B-B14F-4D97-AF65-F5344CB8AC3E}">
        <p14:creationId xmlns:p14="http://schemas.microsoft.com/office/powerpoint/2010/main" val="420452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ACB8C-0FCE-37B9-FEF7-F639EE39F4A5}"/>
              </a:ext>
            </a:extLst>
          </p:cNvPr>
          <p:cNvSpPr>
            <a:spLocks noGrp="1"/>
          </p:cNvSpPr>
          <p:nvPr>
            <p:ph type="title"/>
          </p:nvPr>
        </p:nvSpPr>
        <p:spPr>
          <a:xfrm>
            <a:off x="840186" y="747818"/>
            <a:ext cx="10511627" cy="1012785"/>
          </a:xfrm>
        </p:spPr>
        <p:txBody>
          <a:bodyPr/>
          <a:lstStyle/>
          <a:p>
            <a:r>
              <a:rPr lang="en-US" dirty="0"/>
              <a:t>Therapeutic Gaps in the Available Progestins</a:t>
            </a:r>
          </a:p>
        </p:txBody>
      </p:sp>
      <p:sp>
        <p:nvSpPr>
          <p:cNvPr id="8" name="Content Placeholder 7">
            <a:extLst>
              <a:ext uri="{FF2B5EF4-FFF2-40B4-BE49-F238E27FC236}">
                <a16:creationId xmlns:a16="http://schemas.microsoft.com/office/drawing/2014/main" id="{CEFE0F83-ED3B-0C94-17E6-7E8EEE307A67}"/>
              </a:ext>
            </a:extLst>
          </p:cNvPr>
          <p:cNvSpPr>
            <a:spLocks noGrp="1"/>
          </p:cNvSpPr>
          <p:nvPr>
            <p:ph sz="quarter" idx="4"/>
          </p:nvPr>
        </p:nvSpPr>
        <p:spPr>
          <a:xfrm>
            <a:off x="840186" y="1924181"/>
            <a:ext cx="10511627" cy="3948557"/>
          </a:xfrm>
        </p:spPr>
        <p:txBody>
          <a:bodyPr>
            <a:normAutofit lnSpcReduction="10000"/>
          </a:bodyPr>
          <a:lstStyle/>
          <a:p>
            <a:pPr>
              <a:buClr>
                <a:srgbClr val="FFC000"/>
              </a:buClr>
              <a:buFont typeface="Wingdings" panose="05000000000000000000" pitchFamily="2" charset="2"/>
              <a:buChar char="Ø"/>
            </a:pPr>
            <a:r>
              <a:rPr lang="en-US" sz="2000" dirty="0"/>
              <a:t>Progesterone can be administered via oral, intramuscular, intravaginal, subcutaneous, or rectal routes. To date, progesterone has most commonly been administered via the intramuscular and intravaginal routes. </a:t>
            </a:r>
          </a:p>
          <a:p>
            <a:pPr>
              <a:buClr>
                <a:srgbClr val="FFC000"/>
              </a:buClr>
              <a:buFont typeface="Wingdings" panose="05000000000000000000" pitchFamily="2" charset="2"/>
              <a:buChar char="Ø"/>
            </a:pPr>
            <a:r>
              <a:rPr lang="en-US" sz="2000" dirty="0"/>
              <a:t>While oral administration is convenient for patients, oral micronized progesterone has relatively low bioavailability and undergoes extensive ¬first-pass metabolism, limiting its use for luteal phase support in IVF. </a:t>
            </a:r>
          </a:p>
          <a:p>
            <a:pPr>
              <a:buClr>
                <a:srgbClr val="FFC000"/>
              </a:buClr>
              <a:buFont typeface="Wingdings" panose="05000000000000000000" pitchFamily="2" charset="2"/>
              <a:buChar char="Ø"/>
            </a:pPr>
            <a:r>
              <a:rPr lang="en-US" sz="2000" dirty="0"/>
              <a:t>Micronized vaginal progesterone (MVP) is associated with its own vaginal administration-related side effects, including irritation and discharge and some women may not be comfortable using MVP due to cultural reasons. Recently, MVP has been shown in a pilot IVF study to affect the local microbiome. It has been postulated, following endometrial alterations in the uterine microbiome in response to inflammation, that a progesterone-resistant endometrium can develop.</a:t>
            </a:r>
          </a:p>
          <a:p>
            <a:pPr marL="0" indent="0">
              <a:buNone/>
            </a:pPr>
            <a:endParaRPr lang="en-US" dirty="0"/>
          </a:p>
        </p:txBody>
      </p:sp>
      <p:sp>
        <p:nvSpPr>
          <p:cNvPr id="7" name="TextBox 6">
            <a:extLst>
              <a:ext uri="{FF2B5EF4-FFF2-40B4-BE49-F238E27FC236}">
                <a16:creationId xmlns:a16="http://schemas.microsoft.com/office/drawing/2014/main" id="{0AE72DD3-5C7E-AF8C-A00A-CA114C09F868}"/>
              </a:ext>
            </a:extLst>
          </p:cNvPr>
          <p:cNvSpPr txBox="1"/>
          <p:nvPr/>
        </p:nvSpPr>
        <p:spPr>
          <a:xfrm>
            <a:off x="914400" y="6264624"/>
            <a:ext cx="10688622" cy="523220"/>
          </a:xfrm>
          <a:prstGeom prst="rect">
            <a:avLst/>
          </a:prstGeom>
          <a:noFill/>
        </p:spPr>
        <p:txBody>
          <a:bodyPr wrap="square">
            <a:spAutoFit/>
          </a:bodyPr>
          <a:lstStyle/>
          <a:p>
            <a:r>
              <a:rPr lang="en-US" sz="1400" dirty="0"/>
              <a:t>Griesinger G, </a:t>
            </a:r>
            <a:r>
              <a:rPr lang="en-US" sz="1400" dirty="0" err="1"/>
              <a:t>Blockeel</a:t>
            </a:r>
            <a:r>
              <a:rPr lang="en-US" sz="1400" dirty="0"/>
              <a:t> C, Kahler E, </a:t>
            </a:r>
            <a:r>
              <a:rPr lang="en-US" sz="1400" dirty="0" err="1"/>
              <a:t>Pexman-Fieth</a:t>
            </a:r>
            <a:r>
              <a:rPr lang="en-US" sz="1400" dirty="0"/>
              <a:t> C, Olofsson JI, Driessen S, et al. (2020) Dydrogesterone as an oral alternative to vaginal progesterone for IVF luteal phase support: A systematic review and individual participant data meta-analysis. </a:t>
            </a:r>
            <a:r>
              <a:rPr lang="en-US" sz="1400" dirty="0" err="1"/>
              <a:t>PLoS</a:t>
            </a:r>
            <a:r>
              <a:rPr lang="en-US" sz="1400" dirty="0"/>
              <a:t> ONE 15(11): e0241044</a:t>
            </a:r>
          </a:p>
        </p:txBody>
      </p:sp>
    </p:spTree>
    <p:extLst>
      <p:ext uri="{BB962C8B-B14F-4D97-AF65-F5344CB8AC3E}">
        <p14:creationId xmlns:p14="http://schemas.microsoft.com/office/powerpoint/2010/main" val="22960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10199-C129-11F0-56F2-2D1AED21CB4C}"/>
              </a:ext>
            </a:extLst>
          </p:cNvPr>
          <p:cNvSpPr>
            <a:spLocks noGrp="1"/>
          </p:cNvSpPr>
          <p:nvPr>
            <p:ph type="title"/>
          </p:nvPr>
        </p:nvSpPr>
        <p:spPr>
          <a:xfrm>
            <a:off x="3666720" y="241881"/>
            <a:ext cx="4130262" cy="686807"/>
          </a:xfrm>
        </p:spPr>
        <p:txBody>
          <a:bodyPr/>
          <a:lstStyle/>
          <a:p>
            <a:r>
              <a:rPr lang="en-US" dirty="0"/>
              <a:t>Epidemiology</a:t>
            </a:r>
          </a:p>
        </p:txBody>
      </p:sp>
      <p:sp>
        <p:nvSpPr>
          <p:cNvPr id="4" name="Content Placeholder 3">
            <a:extLst>
              <a:ext uri="{FF2B5EF4-FFF2-40B4-BE49-F238E27FC236}">
                <a16:creationId xmlns:a16="http://schemas.microsoft.com/office/drawing/2014/main" id="{BDDD6BDC-E008-6AB7-55A1-46ED9BCF054F}"/>
              </a:ext>
            </a:extLst>
          </p:cNvPr>
          <p:cNvSpPr>
            <a:spLocks noGrp="1"/>
          </p:cNvSpPr>
          <p:nvPr>
            <p:ph idx="11"/>
          </p:nvPr>
        </p:nvSpPr>
        <p:spPr>
          <a:xfrm>
            <a:off x="3870725" y="1744601"/>
            <a:ext cx="8047728" cy="3762089"/>
          </a:xfrm>
        </p:spPr>
        <p:txBody>
          <a:bodyPr>
            <a:normAutofit/>
          </a:bodyPr>
          <a:lstStyle/>
          <a:p>
            <a:pPr marL="342900" indent="-342900">
              <a:buClr>
                <a:srgbClr val="FFC000"/>
              </a:buClr>
              <a:buFont typeface="Wingdings" panose="05000000000000000000" pitchFamily="2" charset="2"/>
              <a:buChar char="Ø"/>
            </a:pPr>
            <a:r>
              <a:rPr lang="en-US" sz="2000" dirty="0"/>
              <a:t>The incidence of pregnancy loss among clinically recognized pregnancies is 12–15%. However, unrecognized pregnancy loss is thought to be much greater. </a:t>
            </a:r>
          </a:p>
          <a:p>
            <a:pPr marL="342900" indent="-342900">
              <a:buClr>
                <a:srgbClr val="FFC000"/>
              </a:buClr>
              <a:buFont typeface="Wingdings" panose="05000000000000000000" pitchFamily="2" charset="2"/>
              <a:buChar char="Ø"/>
            </a:pPr>
            <a:r>
              <a:rPr lang="en-US" sz="2000" dirty="0"/>
              <a:t>There is the suggestion that 15% of fertilized ova are lost before implantation, with an overall conception loss rate of up to 52%.</a:t>
            </a:r>
          </a:p>
          <a:p>
            <a:pPr marL="342900" indent="-342900">
              <a:buClr>
                <a:srgbClr val="FFC000"/>
              </a:buClr>
              <a:buFont typeface="Wingdings" panose="05000000000000000000" pitchFamily="2" charset="2"/>
              <a:buChar char="Ø"/>
            </a:pPr>
            <a:r>
              <a:rPr lang="en-US" sz="2000" dirty="0"/>
              <a:t>Approximately 80% of all cases of pregnancy loss occur within the first trimester.</a:t>
            </a:r>
          </a:p>
          <a:p>
            <a:pPr marL="342900" indent="-342900">
              <a:buClr>
                <a:srgbClr val="FFC000"/>
              </a:buClr>
              <a:buFont typeface="Wingdings" panose="05000000000000000000" pitchFamily="2" charset="2"/>
              <a:buChar char="Ø"/>
            </a:pPr>
            <a:r>
              <a:rPr lang="en-US" sz="2000" dirty="0"/>
              <a:t>Maternal age and the number of previous miscarriages independently predict future miscarriage. </a:t>
            </a:r>
          </a:p>
          <a:p>
            <a:pPr marL="342900" indent="-342900">
              <a:buClr>
                <a:srgbClr val="FFC000"/>
              </a:buClr>
              <a:buFont typeface="Wingdings" panose="05000000000000000000" pitchFamily="2" charset="2"/>
              <a:buChar char="Ø"/>
            </a:pPr>
            <a:r>
              <a:rPr lang="en-US" sz="2000" dirty="0"/>
              <a:t>5% of couples will likely experience two or more losses,1% will experience three or more losses. </a:t>
            </a:r>
          </a:p>
        </p:txBody>
      </p:sp>
      <p:sp>
        <p:nvSpPr>
          <p:cNvPr id="8" name="TextBox 7">
            <a:extLst>
              <a:ext uri="{FF2B5EF4-FFF2-40B4-BE49-F238E27FC236}">
                <a16:creationId xmlns:a16="http://schemas.microsoft.com/office/drawing/2014/main" id="{831C1CD4-D867-8764-1780-0C36D0DB1910}"/>
              </a:ext>
            </a:extLst>
          </p:cNvPr>
          <p:cNvSpPr txBox="1"/>
          <p:nvPr/>
        </p:nvSpPr>
        <p:spPr>
          <a:xfrm>
            <a:off x="4934037" y="6108413"/>
            <a:ext cx="7257963" cy="584775"/>
          </a:xfrm>
          <a:prstGeom prst="rect">
            <a:avLst/>
          </a:prstGeom>
          <a:noFill/>
        </p:spPr>
        <p:txBody>
          <a:bodyPr wrap="square">
            <a:spAutoFit/>
          </a:bodyPr>
          <a:lstStyle/>
          <a:p>
            <a:r>
              <a:rPr lang="en-US" sz="1600" dirty="0"/>
              <a:t>Ref- Recurrent pregnancy loss A summary of international evidence-based guidelines and practice, AJGP Vol. 47, No. 7, July 2018</a:t>
            </a:r>
          </a:p>
        </p:txBody>
      </p:sp>
    </p:spTree>
    <p:extLst>
      <p:ext uri="{BB962C8B-B14F-4D97-AF65-F5344CB8AC3E}">
        <p14:creationId xmlns:p14="http://schemas.microsoft.com/office/powerpoint/2010/main" val="1131718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5AADF-C603-B0EA-4C37-7A1D95A65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E77CA-7A5B-FBF6-F744-21E76065F06E}"/>
              </a:ext>
            </a:extLst>
          </p:cNvPr>
          <p:cNvSpPr>
            <a:spLocks noGrp="1"/>
          </p:cNvSpPr>
          <p:nvPr>
            <p:ph type="title"/>
          </p:nvPr>
        </p:nvSpPr>
        <p:spPr>
          <a:xfrm>
            <a:off x="840186" y="747818"/>
            <a:ext cx="10511627" cy="1012785"/>
          </a:xfrm>
        </p:spPr>
        <p:txBody>
          <a:bodyPr/>
          <a:lstStyle/>
          <a:p>
            <a:r>
              <a:rPr lang="en-US" dirty="0"/>
              <a:t>Therapeutic Gaps in the Available Progestins</a:t>
            </a:r>
          </a:p>
        </p:txBody>
      </p:sp>
      <p:sp>
        <p:nvSpPr>
          <p:cNvPr id="6" name="Content Placeholder 5">
            <a:extLst>
              <a:ext uri="{FF2B5EF4-FFF2-40B4-BE49-F238E27FC236}">
                <a16:creationId xmlns:a16="http://schemas.microsoft.com/office/drawing/2014/main" id="{F63487AD-8701-1163-8463-FFAE405CC4DF}"/>
              </a:ext>
            </a:extLst>
          </p:cNvPr>
          <p:cNvSpPr>
            <a:spLocks noGrp="1"/>
          </p:cNvSpPr>
          <p:nvPr>
            <p:ph sz="quarter" idx="4"/>
          </p:nvPr>
        </p:nvSpPr>
        <p:spPr>
          <a:xfrm>
            <a:off x="1455175" y="2644425"/>
            <a:ext cx="9065342" cy="2075060"/>
          </a:xfrm>
        </p:spPr>
        <p:txBody>
          <a:bodyPr/>
          <a:lstStyle/>
          <a:p>
            <a:pPr marL="0" indent="0">
              <a:buNone/>
            </a:pPr>
            <a:r>
              <a:rPr lang="en-US" dirty="0"/>
              <a:t>The conventional natural progesterone is bound by various limitations, like-</a:t>
            </a:r>
          </a:p>
          <a:p>
            <a:r>
              <a:rPr lang="en-US" dirty="0"/>
              <a:t>Low oral bioavailability</a:t>
            </a:r>
          </a:p>
          <a:p>
            <a:r>
              <a:rPr lang="en-US" dirty="0"/>
              <a:t>High dose requirement due to low potency</a:t>
            </a:r>
          </a:p>
          <a:p>
            <a:r>
              <a:rPr lang="en-US" dirty="0"/>
              <a:t>Metabolic instability</a:t>
            </a:r>
          </a:p>
          <a:p>
            <a:endParaRPr lang="en-US" dirty="0"/>
          </a:p>
        </p:txBody>
      </p:sp>
    </p:spTree>
    <p:extLst>
      <p:ext uri="{BB962C8B-B14F-4D97-AF65-F5344CB8AC3E}">
        <p14:creationId xmlns:p14="http://schemas.microsoft.com/office/powerpoint/2010/main" val="1857077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B95604C-D748-86A7-4874-2461768B8C91}"/>
              </a:ext>
            </a:extLst>
          </p:cNvPr>
          <p:cNvSpPr>
            <a:spLocks noGrp="1"/>
          </p:cNvSpPr>
          <p:nvPr>
            <p:ph idx="1"/>
          </p:nvPr>
        </p:nvSpPr>
        <p:spPr>
          <a:xfrm>
            <a:off x="494098" y="956108"/>
            <a:ext cx="10400044" cy="3207344"/>
          </a:xfrm>
        </p:spPr>
        <p:txBody>
          <a:bodyPr>
            <a:normAutofit/>
          </a:bodyPr>
          <a:lstStyle/>
          <a:p>
            <a:r>
              <a:rPr lang="en-US" dirty="0"/>
              <a:t>Therefore, a progestogen with more bioavailability, efficacy, safety and tolerability with convenient route of administration is desired to ensure the optimum management of threatened or recurrent miscarriage and luteal phase defect.</a:t>
            </a:r>
          </a:p>
        </p:txBody>
      </p:sp>
      <p:sp>
        <p:nvSpPr>
          <p:cNvPr id="4" name="Slide Number Placeholder 3">
            <a:extLst>
              <a:ext uri="{FF2B5EF4-FFF2-40B4-BE49-F238E27FC236}">
                <a16:creationId xmlns:a16="http://schemas.microsoft.com/office/drawing/2014/main" id="{9F62DE2E-7DDF-B8C0-6BF4-0199FD682C9D}"/>
              </a:ext>
            </a:extLst>
          </p:cNvPr>
          <p:cNvSpPr>
            <a:spLocks noGrp="1"/>
          </p:cNvSpPr>
          <p:nvPr>
            <p:ph type="sldNum" sz="quarter" idx="10"/>
          </p:nvPr>
        </p:nvSpPr>
        <p:spPr/>
        <p:txBody>
          <a:bodyPr/>
          <a:lstStyle/>
          <a:p>
            <a:fld id="{48F63A3B-78C7-47BE-AE5E-E10140E04643}" type="slidenum">
              <a:rPr lang="en-US" smtClean="0"/>
              <a:pPr/>
              <a:t>31</a:t>
            </a:fld>
            <a:endParaRPr lang="en-US" dirty="0"/>
          </a:p>
        </p:txBody>
      </p:sp>
      <p:sp>
        <p:nvSpPr>
          <p:cNvPr id="7" name="TextBox 6">
            <a:extLst>
              <a:ext uri="{FF2B5EF4-FFF2-40B4-BE49-F238E27FC236}">
                <a16:creationId xmlns:a16="http://schemas.microsoft.com/office/drawing/2014/main" id="{0535D2E1-D9BC-FA78-F03A-3454A6026526}"/>
              </a:ext>
            </a:extLst>
          </p:cNvPr>
          <p:cNvSpPr txBox="1"/>
          <p:nvPr/>
        </p:nvSpPr>
        <p:spPr>
          <a:xfrm>
            <a:off x="728944" y="3145582"/>
            <a:ext cx="9250798" cy="2062103"/>
          </a:xfrm>
          <a:prstGeom prst="rect">
            <a:avLst/>
          </a:prstGeom>
          <a:noFill/>
        </p:spPr>
        <p:txBody>
          <a:bodyPr wrap="square" rtlCol="0">
            <a:spAutoFit/>
          </a:bodyPr>
          <a:lstStyle/>
          <a:p>
            <a:pPr>
              <a:defRPr/>
            </a:pPr>
            <a:endParaRPr lang="en-US" sz="3600" b="1" dirty="0">
              <a:solidFill>
                <a:prstClr val="black"/>
              </a:solidFill>
              <a:latin typeface="Aptos" panose="02110004020202020204"/>
            </a:endParaRPr>
          </a:p>
          <a:p>
            <a:pPr>
              <a:defRPr/>
            </a:pPr>
            <a:endParaRPr lang="en-US" dirty="0">
              <a:solidFill>
                <a:prstClr val="black"/>
              </a:solidFill>
              <a:latin typeface="Aptos" panose="02110004020202020204"/>
            </a:endParaRPr>
          </a:p>
          <a:p>
            <a:pPr>
              <a:defRPr/>
            </a:pPr>
            <a:r>
              <a:rPr lang="en-US" sz="2800" b="1" dirty="0">
                <a:solidFill>
                  <a:prstClr val="black"/>
                </a:solidFill>
                <a:latin typeface="Aptos" panose="02110004020202020204"/>
              </a:rPr>
              <a:t>That’s where</a:t>
            </a:r>
          </a:p>
          <a:p>
            <a:pPr>
              <a:defRPr/>
            </a:pPr>
            <a:r>
              <a:rPr lang="en-US" sz="2800" b="1" dirty="0">
                <a:solidFill>
                  <a:prstClr val="black"/>
                </a:solidFill>
                <a:latin typeface="Aptos" panose="02110004020202020204"/>
              </a:rPr>
              <a:t>the story of Dydrogesterone begins!</a:t>
            </a:r>
          </a:p>
          <a:p>
            <a:pPr>
              <a:defRPr/>
            </a:pPr>
            <a:endParaRPr lang="en-US" dirty="0">
              <a:solidFill>
                <a:prstClr val="black"/>
              </a:solidFill>
              <a:latin typeface="Aptos" panose="02110004020202020204"/>
            </a:endParaRPr>
          </a:p>
        </p:txBody>
      </p:sp>
    </p:spTree>
    <p:extLst>
      <p:ext uri="{BB962C8B-B14F-4D97-AF65-F5344CB8AC3E}">
        <p14:creationId xmlns:p14="http://schemas.microsoft.com/office/powerpoint/2010/main" val="95080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2D4F7-2760-38BA-CE58-ACE5682B83FF}"/>
              </a:ext>
            </a:extLst>
          </p:cNvPr>
          <p:cNvSpPr>
            <a:spLocks noGrp="1"/>
          </p:cNvSpPr>
          <p:nvPr>
            <p:ph type="ctrTitle"/>
          </p:nvPr>
        </p:nvSpPr>
        <p:spPr/>
        <p:txBody>
          <a:bodyPr/>
          <a:lstStyle/>
          <a:p>
            <a:r>
              <a:rPr lang="en-US" dirty="0"/>
              <a:t>Clinical evidences</a:t>
            </a:r>
          </a:p>
        </p:txBody>
      </p:sp>
    </p:spTree>
    <p:extLst>
      <p:ext uri="{BB962C8B-B14F-4D97-AF65-F5344CB8AC3E}">
        <p14:creationId xmlns:p14="http://schemas.microsoft.com/office/powerpoint/2010/main" val="3887403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C7AE8418-1564-044C-A395-E115C32078F2}"/>
                  </a:ext>
                </a:extLst>
              </p14:cNvPr>
              <p14:cNvContentPartPr/>
              <p14:nvPr/>
            </p14:nvContentPartPr>
            <p14:xfrm>
              <a:off x="10508737" y="825596"/>
              <a:ext cx="680760" cy="403223"/>
            </p14:xfrm>
          </p:contentPart>
        </mc:Choice>
        <mc:Fallback xmlns="">
          <p:pic>
            <p:nvPicPr>
              <p:cNvPr id="5" name="Ink 4">
                <a:extLst>
                  <a:ext uri="{FF2B5EF4-FFF2-40B4-BE49-F238E27FC236}">
                    <a16:creationId xmlns:a16="http://schemas.microsoft.com/office/drawing/2014/main" id="{C7AE8418-1564-044C-A395-E115C32078F2}"/>
                  </a:ext>
                </a:extLst>
              </p:cNvPr>
              <p:cNvPicPr/>
              <p:nvPr/>
            </p:nvPicPr>
            <p:blipFill>
              <a:blip r:embed="rId3"/>
              <a:stretch>
                <a:fillRect/>
              </a:stretch>
            </p:blipFill>
            <p:spPr>
              <a:xfrm>
                <a:off x="10419097" y="645785"/>
                <a:ext cx="860400" cy="76320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E1627983-4EFC-780C-A0BC-B92FF2F9B5CD}"/>
                  </a:ext>
                </a:extLst>
              </p14:cNvPr>
              <p14:cNvContentPartPr/>
              <p14:nvPr/>
            </p14:nvContentPartPr>
            <p14:xfrm>
              <a:off x="11090497" y="953756"/>
              <a:ext cx="99000" cy="92520"/>
            </p14:xfrm>
          </p:contentPart>
        </mc:Choice>
        <mc:Fallback xmlns="">
          <p:pic>
            <p:nvPicPr>
              <p:cNvPr id="6" name="Ink 5">
                <a:extLst>
                  <a:ext uri="{FF2B5EF4-FFF2-40B4-BE49-F238E27FC236}">
                    <a16:creationId xmlns:a16="http://schemas.microsoft.com/office/drawing/2014/main" id="{E1627983-4EFC-780C-A0BC-B92FF2F9B5CD}"/>
                  </a:ext>
                </a:extLst>
              </p:cNvPr>
              <p:cNvPicPr/>
              <p:nvPr/>
            </p:nvPicPr>
            <p:blipFill>
              <a:blip r:embed="rId5"/>
              <a:stretch>
                <a:fillRect/>
              </a:stretch>
            </p:blipFill>
            <p:spPr>
              <a:xfrm>
                <a:off x="11000497" y="774116"/>
                <a:ext cx="2786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75F9020-14E9-963D-5832-EDA00C820DAB}"/>
                  </a:ext>
                </a:extLst>
              </p14:cNvPr>
              <p14:cNvContentPartPr/>
              <p14:nvPr/>
            </p14:nvContentPartPr>
            <p14:xfrm>
              <a:off x="10972417" y="825596"/>
              <a:ext cx="360" cy="360"/>
            </p14:xfrm>
          </p:contentPart>
        </mc:Choice>
        <mc:Fallback xmlns="">
          <p:pic>
            <p:nvPicPr>
              <p:cNvPr id="7" name="Ink 6">
                <a:extLst>
                  <a:ext uri="{FF2B5EF4-FFF2-40B4-BE49-F238E27FC236}">
                    <a16:creationId xmlns:a16="http://schemas.microsoft.com/office/drawing/2014/main" id="{075F9020-14E9-963D-5832-EDA00C820DAB}"/>
                  </a:ext>
                </a:extLst>
              </p:cNvPr>
              <p:cNvPicPr/>
              <p:nvPr/>
            </p:nvPicPr>
            <p:blipFill>
              <a:blip r:embed="rId7"/>
              <a:stretch>
                <a:fillRect/>
              </a:stretch>
            </p:blipFill>
            <p:spPr>
              <a:xfrm>
                <a:off x="10882777" y="645596"/>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6676F2A2-B013-FB48-3F34-89A2EA8AB5EC}"/>
                  </a:ext>
                </a:extLst>
              </p14:cNvPr>
              <p14:cNvContentPartPr/>
              <p14:nvPr/>
            </p14:nvContentPartPr>
            <p14:xfrm>
              <a:off x="11169337" y="914156"/>
              <a:ext cx="360" cy="4320"/>
            </p14:xfrm>
          </p:contentPart>
        </mc:Choice>
        <mc:Fallback xmlns="">
          <p:pic>
            <p:nvPicPr>
              <p:cNvPr id="8" name="Ink 7">
                <a:extLst>
                  <a:ext uri="{FF2B5EF4-FFF2-40B4-BE49-F238E27FC236}">
                    <a16:creationId xmlns:a16="http://schemas.microsoft.com/office/drawing/2014/main" id="{6676F2A2-B013-FB48-3F34-89A2EA8AB5EC}"/>
                  </a:ext>
                </a:extLst>
              </p:cNvPr>
              <p:cNvPicPr/>
              <p:nvPr/>
            </p:nvPicPr>
            <p:blipFill>
              <a:blip r:embed="rId9"/>
              <a:stretch>
                <a:fillRect/>
              </a:stretch>
            </p:blipFill>
            <p:spPr>
              <a:xfrm>
                <a:off x="11079697" y="734516"/>
                <a:ext cx="180000" cy="363960"/>
              </a:xfrm>
              <a:prstGeom prst="rect">
                <a:avLst/>
              </a:prstGeom>
            </p:spPr>
          </p:pic>
        </mc:Fallback>
      </mc:AlternateContent>
      <p:grpSp>
        <p:nvGrpSpPr>
          <p:cNvPr id="17" name="Group 16">
            <a:extLst>
              <a:ext uri="{FF2B5EF4-FFF2-40B4-BE49-F238E27FC236}">
                <a16:creationId xmlns:a16="http://schemas.microsoft.com/office/drawing/2014/main" id="{3112ED07-A162-7C4C-EBE8-33F2E1A832CD}"/>
              </a:ext>
            </a:extLst>
          </p:cNvPr>
          <p:cNvGrpSpPr/>
          <p:nvPr/>
        </p:nvGrpSpPr>
        <p:grpSpPr>
          <a:xfrm>
            <a:off x="0" y="-66413"/>
            <a:ext cx="12192000" cy="2779231"/>
            <a:chOff x="0" y="-66413"/>
            <a:chExt cx="12192000" cy="2779231"/>
          </a:xfrm>
        </p:grpSpPr>
        <p:pic>
          <p:nvPicPr>
            <p:cNvPr id="11" name="Picture 10">
              <a:extLst>
                <a:ext uri="{FF2B5EF4-FFF2-40B4-BE49-F238E27FC236}">
                  <a16:creationId xmlns:a16="http://schemas.microsoft.com/office/drawing/2014/main" id="{1F752FB5-C98B-D569-17A3-4DB84D77D1A0}"/>
                </a:ext>
              </a:extLst>
            </p:cNvPr>
            <p:cNvPicPr>
              <a:picLocks noChangeAspect="1"/>
            </p:cNvPicPr>
            <p:nvPr/>
          </p:nvPicPr>
          <p:blipFill>
            <a:blip r:embed="rId10"/>
            <a:srcRect t="11395" b="75253"/>
            <a:stretch/>
          </p:blipFill>
          <p:spPr>
            <a:xfrm>
              <a:off x="0" y="-66413"/>
              <a:ext cx="12192000" cy="564496"/>
            </a:xfrm>
            <a:prstGeom prst="rect">
              <a:avLst/>
            </a:prstGeom>
          </p:spPr>
        </p:pic>
        <p:pic>
          <p:nvPicPr>
            <p:cNvPr id="12" name="Picture 11">
              <a:extLst>
                <a:ext uri="{FF2B5EF4-FFF2-40B4-BE49-F238E27FC236}">
                  <a16:creationId xmlns:a16="http://schemas.microsoft.com/office/drawing/2014/main" id="{F95E1E47-DCF8-20D0-6D8D-D933DF7A7B8C}"/>
                </a:ext>
              </a:extLst>
            </p:cNvPr>
            <p:cNvPicPr>
              <a:picLocks noChangeAspect="1"/>
            </p:cNvPicPr>
            <p:nvPr/>
          </p:nvPicPr>
          <p:blipFill>
            <a:blip r:embed="rId10"/>
            <a:srcRect t="36163" b="10233"/>
            <a:stretch/>
          </p:blipFill>
          <p:spPr>
            <a:xfrm>
              <a:off x="0" y="446509"/>
              <a:ext cx="12192000" cy="2266309"/>
            </a:xfrm>
            <a:prstGeom prst="rect">
              <a:avLst/>
            </a:prstGeom>
          </p:spPr>
        </p:pic>
      </p:grpSp>
      <p:sp>
        <p:nvSpPr>
          <p:cNvPr id="14" name="TextBox 13">
            <a:extLst>
              <a:ext uri="{FF2B5EF4-FFF2-40B4-BE49-F238E27FC236}">
                <a16:creationId xmlns:a16="http://schemas.microsoft.com/office/drawing/2014/main" id="{8470FD19-35D4-C813-F269-3AB700A9349E}"/>
              </a:ext>
            </a:extLst>
          </p:cNvPr>
          <p:cNvSpPr txBox="1"/>
          <p:nvPr/>
        </p:nvSpPr>
        <p:spPr>
          <a:xfrm>
            <a:off x="196645" y="3059668"/>
            <a:ext cx="1337187" cy="369332"/>
          </a:xfrm>
          <a:prstGeom prst="rect">
            <a:avLst/>
          </a:prstGeom>
          <a:noFill/>
        </p:spPr>
        <p:txBody>
          <a:bodyPr wrap="square">
            <a:spAutoFit/>
          </a:bodyPr>
          <a:lstStyle/>
          <a:p>
            <a:pPr algn="l">
              <a:spcAft>
                <a:spcPts val="1200"/>
              </a:spcAft>
            </a:pPr>
            <a:r>
              <a:rPr lang="en-US" b="1" i="0" dirty="0">
                <a:solidFill>
                  <a:srgbClr val="222222"/>
                </a:solidFill>
                <a:effectLst/>
                <a:latin typeface="Merriweather Sans" pitchFamily="2" charset="0"/>
              </a:rPr>
              <a:t>Abstract</a:t>
            </a:r>
          </a:p>
        </p:txBody>
      </p:sp>
      <p:sp>
        <p:nvSpPr>
          <p:cNvPr id="16" name="TextBox 15">
            <a:extLst>
              <a:ext uri="{FF2B5EF4-FFF2-40B4-BE49-F238E27FC236}">
                <a16:creationId xmlns:a16="http://schemas.microsoft.com/office/drawing/2014/main" id="{3A9FEFDD-BBD7-FC58-DDC3-9245EC3069A9}"/>
              </a:ext>
            </a:extLst>
          </p:cNvPr>
          <p:cNvSpPr txBox="1"/>
          <p:nvPr/>
        </p:nvSpPr>
        <p:spPr>
          <a:xfrm>
            <a:off x="117987" y="3447081"/>
            <a:ext cx="11857703" cy="2585323"/>
          </a:xfrm>
          <a:prstGeom prst="rect">
            <a:avLst/>
          </a:prstGeom>
          <a:noFill/>
        </p:spPr>
        <p:txBody>
          <a:bodyPr wrap="square">
            <a:spAutoFit/>
          </a:bodyPr>
          <a:lstStyle/>
          <a:p>
            <a:pPr algn="just"/>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Clinical outcomes of in vitro fertilization (IVF) have significantly improved over the years with the advent of the frozen–thawed embryo transfer (FET) technique. Ovarian hyperstimulation during IVF cycles causes luteal phase deficiency, a condition of insufficient progesterone. Intramuscular or vaginal progesterone and dydrogesterone are commonly used for luteal phase support in FET. Oral dydrogesterone has a higher bioavailability than progesterone and has high specificity for progesterone receptors. Though micronized vaginal progesterone has been the preferred option, recent data suggest that oral dydrogesterone might be an alternative therapeutic option for luteal phase support to improve clinical outcomes of IVF cycles. </a:t>
            </a:r>
            <a:r>
              <a:rPr lang="en-US" b="0" i="0" dirty="0">
                <a:solidFill>
                  <a:srgbClr val="222222"/>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Dydrogesterone has a good safety profile and is well tolerated. Its efficacy has been evaluated in several clinical studies and demonstrated to be non-inferior to micronized vaginal progesterone in large-scale clinical trials. Oral dydrogesterone may potentially become a preferred drug for luteal phase support in millions of women undergoing IVF.</a:t>
            </a:r>
            <a:endParaRPr lang="en-US" dirty="0">
              <a:highlight>
                <a:srgbClr val="FFFF00"/>
              </a:highligh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55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D51368-62F3-9B80-6F18-78CE71A0492E}"/>
              </a:ext>
            </a:extLst>
          </p:cNvPr>
          <p:cNvPicPr>
            <a:picLocks noChangeAspect="1"/>
          </p:cNvPicPr>
          <p:nvPr/>
        </p:nvPicPr>
        <p:blipFill>
          <a:blip r:embed="rId2"/>
          <a:stretch>
            <a:fillRect/>
          </a:stretch>
        </p:blipFill>
        <p:spPr>
          <a:xfrm>
            <a:off x="0" y="0"/>
            <a:ext cx="9517626" cy="2302195"/>
          </a:xfrm>
          <a:prstGeom prst="rect">
            <a:avLst/>
          </a:prstGeom>
        </p:spPr>
      </p:pic>
      <p:pic>
        <p:nvPicPr>
          <p:cNvPr id="9" name="Picture 8">
            <a:extLst>
              <a:ext uri="{FF2B5EF4-FFF2-40B4-BE49-F238E27FC236}">
                <a16:creationId xmlns:a16="http://schemas.microsoft.com/office/drawing/2014/main" id="{A5FDF995-8C52-962C-18A2-4C2556A4B8DA}"/>
              </a:ext>
            </a:extLst>
          </p:cNvPr>
          <p:cNvPicPr>
            <a:picLocks noChangeAspect="1"/>
          </p:cNvPicPr>
          <p:nvPr/>
        </p:nvPicPr>
        <p:blipFill>
          <a:blip r:embed="rId3"/>
          <a:stretch>
            <a:fillRect/>
          </a:stretch>
        </p:blipFill>
        <p:spPr>
          <a:xfrm>
            <a:off x="1955903" y="2155896"/>
            <a:ext cx="8434947" cy="4702103"/>
          </a:xfrm>
          <a:prstGeom prst="rect">
            <a:avLst/>
          </a:prstGeom>
        </p:spPr>
      </p:pic>
    </p:spTree>
    <p:extLst>
      <p:ext uri="{BB962C8B-B14F-4D97-AF65-F5344CB8AC3E}">
        <p14:creationId xmlns:p14="http://schemas.microsoft.com/office/powerpoint/2010/main" val="1185408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156555-33F9-AC7D-4670-08AA9A9D3372}"/>
              </a:ext>
            </a:extLst>
          </p:cNvPr>
          <p:cNvPicPr>
            <a:picLocks noChangeAspect="1"/>
          </p:cNvPicPr>
          <p:nvPr/>
        </p:nvPicPr>
        <p:blipFill>
          <a:blip r:embed="rId2"/>
          <a:srcRect l="5002" r="8442"/>
          <a:stretch/>
        </p:blipFill>
        <p:spPr>
          <a:xfrm>
            <a:off x="1111046" y="76941"/>
            <a:ext cx="9576619" cy="6704118"/>
          </a:xfrm>
          <a:prstGeom prst="rect">
            <a:avLst/>
          </a:prstGeom>
        </p:spPr>
      </p:pic>
    </p:spTree>
    <p:extLst>
      <p:ext uri="{BB962C8B-B14F-4D97-AF65-F5344CB8AC3E}">
        <p14:creationId xmlns:p14="http://schemas.microsoft.com/office/powerpoint/2010/main" val="3839963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2608-F5E4-7EC0-5EF0-4F988DDDEC5B}"/>
              </a:ext>
            </a:extLst>
          </p:cNvPr>
          <p:cNvSpPr>
            <a:spLocks noGrp="1"/>
          </p:cNvSpPr>
          <p:nvPr>
            <p:ph type="title"/>
          </p:nvPr>
        </p:nvSpPr>
        <p:spPr>
          <a:xfrm>
            <a:off x="1550564" y="1057274"/>
            <a:ext cx="9875463" cy="999746"/>
          </a:xfrm>
        </p:spPr>
        <p:txBody>
          <a:bodyPr/>
          <a:lstStyle/>
          <a:p>
            <a:r>
              <a:rPr lang="en-US" dirty="0"/>
              <a:t>Conclusion</a:t>
            </a:r>
          </a:p>
        </p:txBody>
      </p:sp>
      <p:sp>
        <p:nvSpPr>
          <p:cNvPr id="12" name="Content Placeholder 3">
            <a:extLst>
              <a:ext uri="{FF2B5EF4-FFF2-40B4-BE49-F238E27FC236}">
                <a16:creationId xmlns:a16="http://schemas.microsoft.com/office/drawing/2014/main" id="{288BD9B8-D6A6-D55A-830D-4D3CC2DC3933}"/>
              </a:ext>
            </a:extLst>
          </p:cNvPr>
          <p:cNvSpPr>
            <a:spLocks noGrp="1"/>
          </p:cNvSpPr>
          <p:nvPr>
            <p:ph sz="half" idx="2"/>
          </p:nvPr>
        </p:nvSpPr>
        <p:spPr>
          <a:xfrm>
            <a:off x="1550564" y="2303028"/>
            <a:ext cx="10287475" cy="4097773"/>
          </a:xfrm>
        </p:spPr>
        <p:txBody>
          <a:bodyPr>
            <a:normAutofit/>
          </a:bodyPr>
          <a:lstStyle/>
          <a:p>
            <a:r>
              <a:rPr lang="en-US" dirty="0"/>
              <a:t>The management of RPL is complex, necessitating a comprehensive approach.  </a:t>
            </a:r>
          </a:p>
          <a:p>
            <a:r>
              <a:rPr lang="en-US" dirty="0"/>
              <a:t>A thorough evaluation to identify underlying factors, including anatomical, endocrinological, and immunological causes, is essential. Additionally, addressing lifestyle factors and providing psychological support are integral components of care.</a:t>
            </a:r>
          </a:p>
          <a:p>
            <a:r>
              <a:rPr lang="en-US" dirty="0"/>
              <a:t>While evidence-based treatments remain limited, it's crucial to offer patients a plan for future pregnancies, particularly when modifiable causes are identified.  </a:t>
            </a:r>
          </a:p>
          <a:p>
            <a:r>
              <a:rPr lang="en-US" dirty="0"/>
              <a:t>Dydrogesterone has shown promise in reducing the incidence of pregnancy loss in threatened abortion during the first trimester, with studies demonstrating a 95% success rate and positive effects on uterine and fetal circulation.  </a:t>
            </a:r>
          </a:p>
          <a:p>
            <a:r>
              <a:rPr lang="en-US" dirty="0"/>
              <a:t>Further research and tailored treatment strategies are essential to improve outcomes for women experiencing RPL.</a:t>
            </a:r>
          </a:p>
        </p:txBody>
      </p:sp>
    </p:spTree>
    <p:extLst>
      <p:ext uri="{BB962C8B-B14F-4D97-AF65-F5344CB8AC3E}">
        <p14:creationId xmlns:p14="http://schemas.microsoft.com/office/powerpoint/2010/main" val="2498021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22C5-0C9E-B582-A8FE-B45E70A01E7F}"/>
              </a:ext>
            </a:extLst>
          </p:cNvPr>
          <p:cNvSpPr>
            <a:spLocks noGrp="1"/>
          </p:cNvSpPr>
          <p:nvPr>
            <p:ph type="ctrTitle"/>
          </p:nvPr>
        </p:nvSpPr>
        <p:spPr>
          <a:xfrm>
            <a:off x="914401" y="849782"/>
            <a:ext cx="6685934" cy="2727709"/>
          </a:xfrm>
        </p:spPr>
        <p:txBody>
          <a:bodyPr/>
          <a:lstStyle/>
          <a:p>
            <a:r>
              <a:rPr lang="en-US" dirty="0"/>
              <a:t>Thank </a:t>
            </a:r>
            <a:br>
              <a:rPr lang="en-US" dirty="0"/>
            </a:br>
            <a:r>
              <a:rPr lang="en-US" dirty="0"/>
              <a:t>you</a:t>
            </a:r>
          </a:p>
        </p:txBody>
      </p:sp>
    </p:spTree>
    <p:extLst>
      <p:ext uri="{BB962C8B-B14F-4D97-AF65-F5344CB8AC3E}">
        <p14:creationId xmlns:p14="http://schemas.microsoft.com/office/powerpoint/2010/main" val="19731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5F2D4-C20E-BEBC-1CCF-4449B0456A7E}"/>
              </a:ext>
            </a:extLst>
          </p:cNvPr>
          <p:cNvSpPr>
            <a:spLocks noGrp="1"/>
          </p:cNvSpPr>
          <p:nvPr>
            <p:ph type="title"/>
          </p:nvPr>
        </p:nvSpPr>
        <p:spPr>
          <a:xfrm>
            <a:off x="235974" y="511277"/>
            <a:ext cx="5427408" cy="733723"/>
          </a:xfrm>
        </p:spPr>
        <p:txBody>
          <a:bodyPr/>
          <a:lstStyle/>
          <a:p>
            <a:r>
              <a:rPr lang="en-US" dirty="0"/>
              <a:t>etiology of </a:t>
            </a:r>
            <a:r>
              <a:rPr lang="en-US" dirty="0" err="1"/>
              <a:t>rPL</a:t>
            </a:r>
            <a:endParaRPr lang="en-US" dirty="0"/>
          </a:p>
        </p:txBody>
      </p:sp>
      <p:sp>
        <p:nvSpPr>
          <p:cNvPr id="14" name="Content Placeholder 7">
            <a:extLst>
              <a:ext uri="{FF2B5EF4-FFF2-40B4-BE49-F238E27FC236}">
                <a16:creationId xmlns:a16="http://schemas.microsoft.com/office/drawing/2014/main" id="{749C7CD1-A9AA-49E3-6734-AD9546F2DF5B}"/>
              </a:ext>
            </a:extLst>
          </p:cNvPr>
          <p:cNvSpPr>
            <a:spLocks noGrp="1"/>
          </p:cNvSpPr>
          <p:nvPr>
            <p:ph idx="1"/>
          </p:nvPr>
        </p:nvSpPr>
        <p:spPr>
          <a:xfrm>
            <a:off x="235974" y="1644936"/>
            <a:ext cx="6715432" cy="3207344"/>
          </a:xfrm>
        </p:spPr>
        <p:txBody>
          <a:bodyPr>
            <a:normAutofit/>
          </a:bodyPr>
          <a:lstStyle/>
          <a:p>
            <a:pPr marL="0" indent="0">
              <a:buNone/>
            </a:pPr>
            <a:r>
              <a:rPr lang="en-US" sz="2000" dirty="0"/>
              <a:t>Approximately 50% of all cases of early pregnancy loss are due to fetal chromosomal abnormalities. Advanced female age is another well-established risk factor for female subfertility, fetal anomalies, stillbirth, and obstetric complications. The risk of pregnancy loss is lowest in women aged 20 to 35 years and rapidly increases after the age of 40. </a:t>
            </a:r>
          </a:p>
        </p:txBody>
      </p:sp>
      <p:sp>
        <p:nvSpPr>
          <p:cNvPr id="12" name="TextBox 11">
            <a:extLst>
              <a:ext uri="{FF2B5EF4-FFF2-40B4-BE49-F238E27FC236}">
                <a16:creationId xmlns:a16="http://schemas.microsoft.com/office/drawing/2014/main" id="{4837654E-05A8-F27E-33EF-2C5F512507B8}"/>
              </a:ext>
            </a:extLst>
          </p:cNvPr>
          <p:cNvSpPr txBox="1"/>
          <p:nvPr/>
        </p:nvSpPr>
        <p:spPr>
          <a:xfrm>
            <a:off x="543232" y="6023557"/>
            <a:ext cx="6280355" cy="338554"/>
          </a:xfrm>
          <a:prstGeom prst="rect">
            <a:avLst/>
          </a:prstGeom>
          <a:noFill/>
        </p:spPr>
        <p:txBody>
          <a:bodyPr wrap="square">
            <a:spAutoFit/>
          </a:bodyPr>
          <a:lstStyle/>
          <a:p>
            <a:r>
              <a:rPr lang="en-US" sz="1600" dirty="0"/>
              <a:t>Ref- Early Pregnancy Loss, ACOG practice bulletin, N 100, 2018</a:t>
            </a:r>
          </a:p>
        </p:txBody>
      </p:sp>
      <p:pic>
        <p:nvPicPr>
          <p:cNvPr id="16" name="Picture 15">
            <a:extLst>
              <a:ext uri="{FF2B5EF4-FFF2-40B4-BE49-F238E27FC236}">
                <a16:creationId xmlns:a16="http://schemas.microsoft.com/office/drawing/2014/main" id="{EB5C1280-470A-9CED-283E-B188BDFD9A77}"/>
              </a:ext>
            </a:extLst>
          </p:cNvPr>
          <p:cNvPicPr>
            <a:picLocks noChangeAspect="1"/>
          </p:cNvPicPr>
          <p:nvPr/>
        </p:nvPicPr>
        <p:blipFill>
          <a:blip r:embed="rId3"/>
          <a:stretch>
            <a:fillRect/>
          </a:stretch>
        </p:blipFill>
        <p:spPr>
          <a:xfrm>
            <a:off x="7133986" y="1515178"/>
            <a:ext cx="4920363" cy="3827643"/>
          </a:xfrm>
          <a:prstGeom prst="rect">
            <a:avLst/>
          </a:prstGeom>
        </p:spPr>
      </p:pic>
    </p:spTree>
    <p:extLst>
      <p:ext uri="{BB962C8B-B14F-4D97-AF65-F5344CB8AC3E}">
        <p14:creationId xmlns:p14="http://schemas.microsoft.com/office/powerpoint/2010/main" val="194161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DA8A43-3DF3-7AF3-AC82-510BF8674475}"/>
              </a:ext>
            </a:extLst>
          </p:cNvPr>
          <p:cNvPicPr>
            <a:picLocks noChangeAspect="1"/>
          </p:cNvPicPr>
          <p:nvPr/>
        </p:nvPicPr>
        <p:blipFill>
          <a:blip r:embed="rId3"/>
          <a:stretch>
            <a:fillRect/>
          </a:stretch>
        </p:blipFill>
        <p:spPr>
          <a:xfrm>
            <a:off x="7669161" y="1889876"/>
            <a:ext cx="4591665" cy="3571943"/>
          </a:xfrm>
          <a:prstGeom prst="rect">
            <a:avLst/>
          </a:prstGeom>
        </p:spPr>
      </p:pic>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367141" y="788813"/>
            <a:ext cx="7134871" cy="4994487"/>
          </a:xfrm>
        </p:spPr>
        <p:txBody>
          <a:bodyPr>
            <a:normAutofit/>
          </a:bodyPr>
          <a:lstStyle/>
          <a:p>
            <a:pPr algn="just">
              <a:lnSpc>
                <a:spcPct val="150000"/>
              </a:lnSpc>
            </a:pPr>
            <a:r>
              <a:rPr lang="en-US" sz="2000" dirty="0"/>
              <a:t>Other significant causes are -</a:t>
            </a:r>
          </a:p>
          <a:p>
            <a:pPr marL="342900" indent="-342900" algn="just">
              <a:lnSpc>
                <a:spcPct val="150000"/>
              </a:lnSpc>
              <a:buClr>
                <a:srgbClr val="FFC000"/>
              </a:buClr>
              <a:buFont typeface="Wingdings" panose="05000000000000000000" pitchFamily="2" charset="2"/>
              <a:buChar char="Ø"/>
            </a:pPr>
            <a:r>
              <a:rPr lang="en-US" sz="2000" b="1" dirty="0"/>
              <a:t>Anatomical anomalies: </a:t>
            </a:r>
            <a:r>
              <a:rPr lang="en-US" sz="2000" dirty="0"/>
              <a:t>Uterine leiomyoma, Müllerian anomalies, uterine synechiae, chronic endometritis.</a:t>
            </a:r>
          </a:p>
          <a:p>
            <a:pPr marL="342900" indent="-342900" algn="just">
              <a:lnSpc>
                <a:spcPct val="150000"/>
              </a:lnSpc>
              <a:buClr>
                <a:srgbClr val="FFC000"/>
              </a:buClr>
              <a:buFont typeface="Wingdings" panose="05000000000000000000" pitchFamily="2" charset="2"/>
              <a:buChar char="Ø"/>
            </a:pPr>
            <a:r>
              <a:rPr lang="en-US" sz="2000" b="1" dirty="0"/>
              <a:t>Thrombophilia</a:t>
            </a:r>
          </a:p>
          <a:p>
            <a:pPr marL="342900" indent="-342900" algn="just">
              <a:lnSpc>
                <a:spcPct val="150000"/>
              </a:lnSpc>
              <a:buClr>
                <a:srgbClr val="FFC000"/>
              </a:buClr>
              <a:buFont typeface="Wingdings" panose="05000000000000000000" pitchFamily="2" charset="2"/>
              <a:buChar char="Ø"/>
            </a:pPr>
            <a:r>
              <a:rPr lang="en-US" sz="2000" b="1" dirty="0"/>
              <a:t>Endocrinological causes: </a:t>
            </a:r>
            <a:r>
              <a:rPr lang="en-US" sz="2000" dirty="0"/>
              <a:t>Thyroid disorders, impaired glucose metabolism, polycystic ovary syndrome (PCOS), progesterone deficiency, elevated prolactin.</a:t>
            </a:r>
          </a:p>
          <a:p>
            <a:pPr marL="342900" indent="-342900" algn="just">
              <a:lnSpc>
                <a:spcPct val="150000"/>
              </a:lnSpc>
              <a:buClr>
                <a:srgbClr val="FFC000"/>
              </a:buClr>
              <a:buFont typeface="Wingdings" panose="05000000000000000000" pitchFamily="2" charset="2"/>
              <a:buChar char="Ø"/>
            </a:pPr>
            <a:r>
              <a:rPr lang="en-US" sz="2000" b="1" dirty="0"/>
              <a:t>Infection</a:t>
            </a:r>
          </a:p>
          <a:p>
            <a:pPr marL="342900" indent="-342900" algn="just">
              <a:lnSpc>
                <a:spcPct val="150000"/>
              </a:lnSpc>
              <a:buClr>
                <a:srgbClr val="FFC000"/>
              </a:buClr>
              <a:buFont typeface="Wingdings" panose="05000000000000000000" pitchFamily="2" charset="2"/>
              <a:buChar char="Ø"/>
            </a:pPr>
            <a:r>
              <a:rPr lang="en-US" sz="2000" b="1" dirty="0"/>
              <a:t>Occupational or environmental exposure</a:t>
            </a:r>
            <a:r>
              <a:rPr lang="en-US" sz="2000" dirty="0"/>
              <a:t> </a:t>
            </a:r>
          </a:p>
          <a:p>
            <a:pPr marL="342900" indent="-342900" algn="just">
              <a:lnSpc>
                <a:spcPct val="150000"/>
              </a:lnSpc>
              <a:buClr>
                <a:srgbClr val="FFC000"/>
              </a:buClr>
              <a:buFont typeface="Wingdings" panose="05000000000000000000" pitchFamily="2" charset="2"/>
              <a:buChar char="Ø"/>
            </a:pPr>
            <a:r>
              <a:rPr lang="en-US" sz="2000" b="1" dirty="0"/>
              <a:t>Unhealthy lifestyle </a:t>
            </a:r>
          </a:p>
          <a:p>
            <a:pPr marL="342900" indent="-342900" algn="just">
              <a:lnSpc>
                <a:spcPct val="150000"/>
              </a:lnSpc>
              <a:buClr>
                <a:srgbClr val="FFC000"/>
              </a:buClr>
              <a:buFont typeface="Wingdings" panose="05000000000000000000" pitchFamily="2" charset="2"/>
              <a:buChar char="Ø"/>
            </a:pPr>
            <a:r>
              <a:rPr lang="en-US" sz="2000" b="1" dirty="0"/>
              <a:t>Stress</a:t>
            </a:r>
          </a:p>
        </p:txBody>
      </p:sp>
    </p:spTree>
    <p:extLst>
      <p:ext uri="{BB962C8B-B14F-4D97-AF65-F5344CB8AC3E}">
        <p14:creationId xmlns:p14="http://schemas.microsoft.com/office/powerpoint/2010/main" val="407210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27F872D-A8C9-7E34-05F2-1572F80EA004}"/>
              </a:ext>
            </a:extLst>
          </p:cNvPr>
          <p:cNvGrpSpPr/>
          <p:nvPr/>
        </p:nvGrpSpPr>
        <p:grpSpPr>
          <a:xfrm>
            <a:off x="1642202" y="1317525"/>
            <a:ext cx="9595855" cy="5102411"/>
            <a:chOff x="1642202" y="1573160"/>
            <a:chExt cx="9595855" cy="5102411"/>
          </a:xfrm>
        </p:grpSpPr>
        <p:pic>
          <p:nvPicPr>
            <p:cNvPr id="8" name="Picture 7">
              <a:extLst>
                <a:ext uri="{FF2B5EF4-FFF2-40B4-BE49-F238E27FC236}">
                  <a16:creationId xmlns:a16="http://schemas.microsoft.com/office/drawing/2014/main" id="{3300492B-CC37-4708-DE54-6D03612FF272}"/>
                </a:ext>
              </a:extLst>
            </p:cNvPr>
            <p:cNvPicPr>
              <a:picLocks noChangeAspect="1"/>
            </p:cNvPicPr>
            <p:nvPr/>
          </p:nvPicPr>
          <p:blipFill>
            <a:blip r:embed="rId2"/>
            <a:srcRect t="3078"/>
            <a:stretch/>
          </p:blipFill>
          <p:spPr>
            <a:xfrm>
              <a:off x="1642202" y="1573160"/>
              <a:ext cx="4453798" cy="5102411"/>
            </a:xfrm>
            <a:prstGeom prst="rect">
              <a:avLst/>
            </a:prstGeom>
          </p:spPr>
        </p:pic>
        <p:grpSp>
          <p:nvGrpSpPr>
            <p:cNvPr id="12" name="Group 11">
              <a:extLst>
                <a:ext uri="{FF2B5EF4-FFF2-40B4-BE49-F238E27FC236}">
                  <a16:creationId xmlns:a16="http://schemas.microsoft.com/office/drawing/2014/main" id="{95E7C129-6F73-3D59-15EB-D575DFEFE629}"/>
                </a:ext>
              </a:extLst>
            </p:cNvPr>
            <p:cNvGrpSpPr/>
            <p:nvPr/>
          </p:nvGrpSpPr>
          <p:grpSpPr>
            <a:xfrm>
              <a:off x="6784259" y="1597830"/>
              <a:ext cx="4453798" cy="5077741"/>
              <a:chOff x="5840362" y="1573160"/>
              <a:chExt cx="4453798" cy="5077741"/>
            </a:xfrm>
          </p:grpSpPr>
          <p:pic>
            <p:nvPicPr>
              <p:cNvPr id="10" name="Picture 9">
                <a:extLst>
                  <a:ext uri="{FF2B5EF4-FFF2-40B4-BE49-F238E27FC236}">
                    <a16:creationId xmlns:a16="http://schemas.microsoft.com/office/drawing/2014/main" id="{DF58DACD-F30B-258C-DE05-B36FBEE667CA}"/>
                  </a:ext>
                </a:extLst>
              </p:cNvPr>
              <p:cNvPicPr>
                <a:picLocks noChangeAspect="1"/>
              </p:cNvPicPr>
              <p:nvPr/>
            </p:nvPicPr>
            <p:blipFill>
              <a:blip r:embed="rId3"/>
              <a:srcRect t="18657"/>
              <a:stretch/>
            </p:blipFill>
            <p:spPr>
              <a:xfrm>
                <a:off x="5840362" y="2357670"/>
                <a:ext cx="4453798" cy="4293231"/>
              </a:xfrm>
              <a:prstGeom prst="rect">
                <a:avLst/>
              </a:prstGeom>
            </p:spPr>
          </p:pic>
          <p:pic>
            <p:nvPicPr>
              <p:cNvPr id="11" name="Picture 10">
                <a:extLst>
                  <a:ext uri="{FF2B5EF4-FFF2-40B4-BE49-F238E27FC236}">
                    <a16:creationId xmlns:a16="http://schemas.microsoft.com/office/drawing/2014/main" id="{570719A9-3D72-374C-8A59-F7AB0670A813}"/>
                  </a:ext>
                </a:extLst>
              </p:cNvPr>
              <p:cNvPicPr>
                <a:picLocks noChangeAspect="1"/>
              </p:cNvPicPr>
              <p:nvPr/>
            </p:nvPicPr>
            <p:blipFill>
              <a:blip r:embed="rId2"/>
              <a:srcRect t="3078" b="81285"/>
              <a:stretch/>
            </p:blipFill>
            <p:spPr>
              <a:xfrm>
                <a:off x="5840362" y="1573160"/>
                <a:ext cx="4453798" cy="823187"/>
              </a:xfrm>
              <a:prstGeom prst="rect">
                <a:avLst/>
              </a:prstGeom>
            </p:spPr>
          </p:pic>
        </p:grpSp>
      </p:grpSp>
      <p:sp>
        <p:nvSpPr>
          <p:cNvPr id="13" name="Title 2">
            <a:extLst>
              <a:ext uri="{FF2B5EF4-FFF2-40B4-BE49-F238E27FC236}">
                <a16:creationId xmlns:a16="http://schemas.microsoft.com/office/drawing/2014/main" id="{B0C160AB-971E-5625-94B7-5F95611950E1}"/>
              </a:ext>
            </a:extLst>
          </p:cNvPr>
          <p:cNvSpPr txBox="1">
            <a:spLocks/>
          </p:cNvSpPr>
          <p:nvPr/>
        </p:nvSpPr>
        <p:spPr>
          <a:xfrm>
            <a:off x="1835283" y="467030"/>
            <a:ext cx="7843837" cy="855205"/>
          </a:xfrm>
          <a:prstGeom prst="rect">
            <a:avLst/>
          </a:prstGeom>
        </p:spPr>
        <p:txBody>
          <a:bodyPr/>
          <a:lst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a:lstStyle>
          <a:p>
            <a:r>
              <a:rPr lang="en-US" dirty="0"/>
              <a:t>Risk factors of RPL</a:t>
            </a:r>
          </a:p>
        </p:txBody>
      </p:sp>
    </p:spTree>
    <p:extLst>
      <p:ext uri="{BB962C8B-B14F-4D97-AF65-F5344CB8AC3E}">
        <p14:creationId xmlns:p14="http://schemas.microsoft.com/office/powerpoint/2010/main" val="1217939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3A980-E8CE-783C-84D8-88296749B845}"/>
              </a:ext>
            </a:extLst>
          </p:cNvPr>
          <p:cNvSpPr>
            <a:spLocks noGrp="1"/>
          </p:cNvSpPr>
          <p:nvPr>
            <p:ph type="title"/>
          </p:nvPr>
        </p:nvSpPr>
        <p:spPr>
          <a:xfrm>
            <a:off x="3352410" y="280526"/>
            <a:ext cx="7965461" cy="994164"/>
          </a:xfrm>
        </p:spPr>
        <p:txBody>
          <a:bodyPr/>
          <a:lstStyle/>
          <a:p>
            <a:r>
              <a:rPr lang="en-US" dirty="0"/>
              <a:t>Management</a:t>
            </a:r>
          </a:p>
        </p:txBody>
      </p:sp>
      <p:sp>
        <p:nvSpPr>
          <p:cNvPr id="4" name="Content Placeholder 3">
            <a:extLst>
              <a:ext uri="{FF2B5EF4-FFF2-40B4-BE49-F238E27FC236}">
                <a16:creationId xmlns:a16="http://schemas.microsoft.com/office/drawing/2014/main" id="{C91F0A7E-C56F-DBB1-2D62-74E7BFF7BDB0}"/>
              </a:ext>
            </a:extLst>
          </p:cNvPr>
          <p:cNvSpPr>
            <a:spLocks noGrp="1"/>
          </p:cNvSpPr>
          <p:nvPr>
            <p:ph sz="half" idx="2"/>
          </p:nvPr>
        </p:nvSpPr>
        <p:spPr>
          <a:xfrm>
            <a:off x="3254088" y="1811415"/>
            <a:ext cx="8406970" cy="4186261"/>
          </a:xfrm>
        </p:spPr>
        <p:txBody>
          <a:bodyPr>
            <a:normAutofit/>
          </a:bodyPr>
          <a:lstStyle/>
          <a:p>
            <a:pPr algn="just">
              <a:buClr>
                <a:srgbClr val="FFC000"/>
              </a:buClr>
              <a:buFont typeface="Wingdings" panose="05000000000000000000" pitchFamily="2" charset="2"/>
              <a:buChar char="Ø"/>
            </a:pPr>
            <a:r>
              <a:rPr lang="en-US" sz="2000" dirty="0"/>
              <a:t>The management of people with RPL is multifactorial and should include lifestyle modification, psychological support and specific treatment of any identified cause.</a:t>
            </a:r>
          </a:p>
          <a:p>
            <a:pPr algn="just">
              <a:buClr>
                <a:srgbClr val="FFC000"/>
              </a:buClr>
              <a:buFont typeface="Wingdings" panose="05000000000000000000" pitchFamily="2" charset="2"/>
              <a:buChar char="Ø"/>
            </a:pPr>
            <a:r>
              <a:rPr lang="en-US" sz="2000" dirty="0"/>
              <a:t>Ideally, patients should attend as a couple to the RPL clinic. </a:t>
            </a:r>
          </a:p>
          <a:p>
            <a:pPr algn="just">
              <a:buClr>
                <a:srgbClr val="FFC000"/>
              </a:buClr>
              <a:buFont typeface="Wingdings" panose="05000000000000000000" pitchFamily="2" charset="2"/>
              <a:buChar char="Ø"/>
            </a:pPr>
            <a:r>
              <a:rPr lang="en-US" sz="2000" dirty="0"/>
              <a:t>The first consultation should include a full medical, obstetric and family history with information on the lifestyle of both male and female partners, such as smoking, excessive alcohol consumption, excessive exercise, being overweight or underweight.</a:t>
            </a:r>
          </a:p>
          <a:p>
            <a:pPr algn="just">
              <a:buClr>
                <a:srgbClr val="FFC000"/>
              </a:buClr>
              <a:buFont typeface="Wingdings" panose="05000000000000000000" pitchFamily="2" charset="2"/>
              <a:buChar char="Ø"/>
            </a:pPr>
            <a:r>
              <a:rPr lang="en-US" sz="2000" dirty="0"/>
              <a:t>In addition to lifestyle factors, information should be collected on a previous diagnosis of medical conditions that may be associated with RPL, including thrombophilia, PCOS, and diabetes, or a family history of hereditary thrombophilia.</a:t>
            </a:r>
          </a:p>
        </p:txBody>
      </p:sp>
      <p:sp>
        <p:nvSpPr>
          <p:cNvPr id="2" name="Slide Number Placeholder 1">
            <a:extLst>
              <a:ext uri="{FF2B5EF4-FFF2-40B4-BE49-F238E27FC236}">
                <a16:creationId xmlns:a16="http://schemas.microsoft.com/office/drawing/2014/main" id="{014D2CAF-86A1-EC1B-38A9-CC04E19F4401}"/>
              </a:ext>
            </a:extLst>
          </p:cNvPr>
          <p:cNvSpPr>
            <a:spLocks noGrp="1"/>
          </p:cNvSpPr>
          <p:nvPr>
            <p:ph type="sldNum" sz="quarter" idx="10"/>
          </p:nvPr>
        </p:nvSpPr>
        <p:spPr/>
        <p:txBody>
          <a:bodyPr/>
          <a:lstStyle/>
          <a:p>
            <a:fld id="{48F63A3B-78C7-47BE-AE5E-E10140E04643}" type="slidenum">
              <a:rPr lang="en-US" smtClean="0"/>
              <a:pPr/>
              <a:t>7</a:t>
            </a:fld>
            <a:endParaRPr lang="en-US" dirty="0"/>
          </a:p>
        </p:txBody>
      </p:sp>
    </p:spTree>
    <p:extLst>
      <p:ext uri="{BB962C8B-B14F-4D97-AF65-F5344CB8AC3E}">
        <p14:creationId xmlns:p14="http://schemas.microsoft.com/office/powerpoint/2010/main" val="330907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875C-B204-523D-0590-AB446A941F50}"/>
              </a:ext>
            </a:extLst>
          </p:cNvPr>
          <p:cNvSpPr>
            <a:spLocks noGrp="1"/>
          </p:cNvSpPr>
          <p:nvPr>
            <p:ph type="title"/>
          </p:nvPr>
        </p:nvSpPr>
        <p:spPr/>
        <p:txBody>
          <a:bodyPr/>
          <a:lstStyle/>
          <a:p>
            <a:r>
              <a:rPr lang="en-US" dirty="0"/>
              <a:t>Investigation</a:t>
            </a:r>
          </a:p>
        </p:txBody>
      </p:sp>
      <p:sp>
        <p:nvSpPr>
          <p:cNvPr id="5" name="Slide Number Placeholder 4">
            <a:extLst>
              <a:ext uri="{FF2B5EF4-FFF2-40B4-BE49-F238E27FC236}">
                <a16:creationId xmlns:a16="http://schemas.microsoft.com/office/drawing/2014/main" id="{AC2E37B1-E240-B2D8-2611-38A1BDE952F5}"/>
              </a:ext>
            </a:extLst>
          </p:cNvPr>
          <p:cNvSpPr>
            <a:spLocks noGrp="1"/>
          </p:cNvSpPr>
          <p:nvPr>
            <p:ph type="sldNum" sz="quarter" idx="10"/>
          </p:nvPr>
        </p:nvSpPr>
        <p:spPr/>
        <p:txBody>
          <a:bodyPr/>
          <a:lstStyle/>
          <a:p>
            <a:fld id="{48F63A3B-78C7-47BE-AE5E-E10140E04643}" type="slidenum">
              <a:rPr lang="en-US" smtClean="0"/>
              <a:pPr/>
              <a:t>8</a:t>
            </a:fld>
            <a:endParaRPr lang="en-US" dirty="0"/>
          </a:p>
        </p:txBody>
      </p:sp>
      <p:sp>
        <p:nvSpPr>
          <p:cNvPr id="6" name="Content Placeholder 5">
            <a:extLst>
              <a:ext uri="{FF2B5EF4-FFF2-40B4-BE49-F238E27FC236}">
                <a16:creationId xmlns:a16="http://schemas.microsoft.com/office/drawing/2014/main" id="{A60DE15C-A638-4C10-AFF8-456EB8ECA858}"/>
              </a:ext>
            </a:extLst>
          </p:cNvPr>
          <p:cNvSpPr>
            <a:spLocks noGrp="1"/>
          </p:cNvSpPr>
          <p:nvPr>
            <p:ph sz="half" idx="2"/>
          </p:nvPr>
        </p:nvSpPr>
        <p:spPr>
          <a:xfrm>
            <a:off x="766916" y="2509506"/>
            <a:ext cx="7423355" cy="3415537"/>
          </a:xfrm>
        </p:spPr>
        <p:txBody>
          <a:bodyPr>
            <a:normAutofit/>
          </a:bodyPr>
          <a:lstStyle/>
          <a:p>
            <a:pPr marL="342900" indent="-342900">
              <a:buClr>
                <a:srgbClr val="FFC000"/>
              </a:buClr>
              <a:buFont typeface="Wingdings" panose="05000000000000000000" pitchFamily="2" charset="2"/>
              <a:buChar char="Ø"/>
            </a:pPr>
            <a:r>
              <a:rPr lang="en-US" sz="2000" dirty="0"/>
              <a:t>Medical and family history should be used to tailor diagnostic investigations in RPL.</a:t>
            </a:r>
          </a:p>
          <a:p>
            <a:pPr marL="342900" indent="-342900">
              <a:buClr>
                <a:srgbClr val="FFC000"/>
              </a:buClr>
              <a:buFont typeface="Wingdings" panose="05000000000000000000" pitchFamily="2" charset="2"/>
              <a:buChar char="Ø"/>
            </a:pPr>
            <a:r>
              <a:rPr lang="en-US" sz="2000" dirty="0"/>
              <a:t>From the evidence and recommendations in ESHRE-2022 guideline, some diagnostic tests, although not recommended for all couples, can be relevant only in selected RPL couples. The list of recommendations on diagnostic workup is as follows-</a:t>
            </a:r>
          </a:p>
        </p:txBody>
      </p:sp>
    </p:spTree>
    <p:extLst>
      <p:ext uri="{BB962C8B-B14F-4D97-AF65-F5344CB8AC3E}">
        <p14:creationId xmlns:p14="http://schemas.microsoft.com/office/powerpoint/2010/main" val="389631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49A27-5B20-8218-0311-576B20D8E808}"/>
              </a:ext>
            </a:extLst>
          </p:cNvPr>
          <p:cNvSpPr>
            <a:spLocks noGrp="1"/>
          </p:cNvSpPr>
          <p:nvPr>
            <p:ph type="title"/>
          </p:nvPr>
        </p:nvSpPr>
        <p:spPr>
          <a:xfrm>
            <a:off x="914399" y="939610"/>
            <a:ext cx="10511627" cy="683711"/>
          </a:xfrm>
        </p:spPr>
        <p:txBody>
          <a:bodyPr/>
          <a:lstStyle/>
          <a:p>
            <a:r>
              <a:rPr lang="en-US" dirty="0"/>
              <a:t>Investigations in RPL</a:t>
            </a:r>
          </a:p>
        </p:txBody>
      </p:sp>
      <p:pic>
        <p:nvPicPr>
          <p:cNvPr id="9" name="Content Placeholder 8">
            <a:extLst>
              <a:ext uri="{FF2B5EF4-FFF2-40B4-BE49-F238E27FC236}">
                <a16:creationId xmlns:a16="http://schemas.microsoft.com/office/drawing/2014/main" id="{E3FBC624-00A7-965F-45DB-6FA9AD0BA427}"/>
              </a:ext>
            </a:extLst>
          </p:cNvPr>
          <p:cNvPicPr>
            <a:picLocks noGrp="1" noChangeAspect="1"/>
          </p:cNvPicPr>
          <p:nvPr>
            <p:ph sz="quarter" idx="4"/>
          </p:nvPr>
        </p:nvPicPr>
        <p:blipFill>
          <a:blip r:embed="rId2"/>
          <a:srcRect l="7592" t="32441" b="18235"/>
          <a:stretch/>
        </p:blipFill>
        <p:spPr>
          <a:xfrm>
            <a:off x="1341950" y="2215084"/>
            <a:ext cx="9960867" cy="2271252"/>
          </a:xfrm>
        </p:spPr>
      </p:pic>
      <p:pic>
        <p:nvPicPr>
          <p:cNvPr id="10" name="Picture 9">
            <a:extLst>
              <a:ext uri="{FF2B5EF4-FFF2-40B4-BE49-F238E27FC236}">
                <a16:creationId xmlns:a16="http://schemas.microsoft.com/office/drawing/2014/main" id="{8B0F2673-7267-87F8-4AFB-30CAF7575E2B}"/>
              </a:ext>
            </a:extLst>
          </p:cNvPr>
          <p:cNvPicPr>
            <a:picLocks noChangeAspect="1"/>
          </p:cNvPicPr>
          <p:nvPr/>
        </p:nvPicPr>
        <p:blipFill>
          <a:blip r:embed="rId3"/>
          <a:srcRect l="11316" t="3651" b="62297"/>
          <a:stretch/>
        </p:blipFill>
        <p:spPr>
          <a:xfrm>
            <a:off x="1354277" y="4486336"/>
            <a:ext cx="9948540" cy="1389268"/>
          </a:xfrm>
          <a:prstGeom prst="rect">
            <a:avLst/>
          </a:prstGeom>
        </p:spPr>
      </p:pic>
    </p:spTree>
    <p:extLst>
      <p:ext uri="{BB962C8B-B14F-4D97-AF65-F5344CB8AC3E}">
        <p14:creationId xmlns:p14="http://schemas.microsoft.com/office/powerpoint/2010/main" val="4240119483"/>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BB56F-4362-4386-A1A1-3DF898896616}">
  <ds:schemaRefs>
    <ds:schemaRef ds:uri="http://schemas.microsoft.com/sharepoint/v3/contenttype/forms"/>
  </ds:schemaRefs>
</ds:datastoreItem>
</file>

<file path=customXml/itemProps2.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{03E4F9B6-755C-4963-8D6F-A0EA1F571CE1}tf78438558_win32</Template>
  <TotalTime>496</TotalTime>
  <Words>2156</Words>
  <Application>Microsoft Office PowerPoint</Application>
  <PresentationFormat>Widescreen</PresentationFormat>
  <Paragraphs>134</Paragraphs>
  <Slides>37</Slides>
  <Notes>13</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AdvPSMER-I</vt:lpstr>
      <vt:lpstr>AdvPSMER-R</vt:lpstr>
      <vt:lpstr>AdvTTec369687+20</vt:lpstr>
      <vt:lpstr>Aptos</vt:lpstr>
      <vt:lpstr>Aptos Display</vt:lpstr>
      <vt:lpstr>Arial</vt:lpstr>
      <vt:lpstr>Arial Black</vt:lpstr>
      <vt:lpstr>Calibri</vt:lpstr>
      <vt:lpstr>Merriweather Sans</vt:lpstr>
      <vt:lpstr>Sabon Next LT</vt:lpstr>
      <vt:lpstr>Tahoma</vt:lpstr>
      <vt:lpstr>Wingdings</vt:lpstr>
      <vt:lpstr>Custom</vt:lpstr>
      <vt:lpstr>1_Office Theme</vt:lpstr>
      <vt:lpstr>Update on Recurrent pregnancy Loss (RPL) </vt:lpstr>
      <vt:lpstr>Definition</vt:lpstr>
      <vt:lpstr>Epidemiology</vt:lpstr>
      <vt:lpstr>etiology of rPL</vt:lpstr>
      <vt:lpstr>PowerPoint Presentation</vt:lpstr>
      <vt:lpstr>PowerPoint Presentation</vt:lpstr>
      <vt:lpstr>Management</vt:lpstr>
      <vt:lpstr>Investigation</vt:lpstr>
      <vt:lpstr>Investigations in RPL</vt:lpstr>
      <vt:lpstr>PowerPoint Presentation</vt:lpstr>
      <vt:lpstr>PowerPoint Presentation</vt:lpstr>
      <vt:lpstr>PowerPoint Presentation</vt:lpstr>
      <vt:lpstr>Treatments</vt:lpstr>
      <vt:lpstr>PowerPoint Presentation</vt:lpstr>
      <vt:lpstr>PowerPoint Presentation</vt:lpstr>
      <vt:lpstr>PowerPoint Presentation</vt:lpstr>
      <vt:lpstr>The role of progesterone in maintaining pregnancy </vt:lpstr>
      <vt:lpstr>The role of progesterone in maintaining pregnancy </vt:lpstr>
      <vt:lpstr> Choosing the right progestogen </vt:lpstr>
      <vt:lpstr>Physiological Effects of Progesterone</vt:lpstr>
      <vt:lpstr>Molecules commonly used in practice </vt:lpstr>
      <vt:lpstr>PowerPoint Presentation</vt:lpstr>
      <vt:lpstr>RCOG 2023</vt:lpstr>
      <vt:lpstr>FIGO- 2023  General recommendations</vt:lpstr>
      <vt:lpstr>Recommendations on Oral Progesterone</vt:lpstr>
      <vt:lpstr>Recommendations on vaginal Progesterone</vt:lpstr>
      <vt:lpstr>Recommendations on Intramascular Progesterone</vt:lpstr>
      <vt:lpstr>Eshre-2022</vt:lpstr>
      <vt:lpstr>Therapeutic Gaps in the Available Progestins</vt:lpstr>
      <vt:lpstr>Therapeutic Gaps in the Available Progestins</vt:lpstr>
      <vt:lpstr>PowerPoint Presentation</vt:lpstr>
      <vt:lpstr>Clinical evidences</vt:lpstr>
      <vt:lpstr>PowerPoint Presentation</vt:lpstr>
      <vt:lpstr>PowerPoint Presentation</vt:lpstr>
      <vt:lpstr>PowerPoint Presentation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DMA Team-1</dc:creator>
  <cp:lastModifiedBy>CBM TEAM-4</cp:lastModifiedBy>
  <cp:revision>12</cp:revision>
  <dcterms:created xsi:type="dcterms:W3CDTF">2025-04-22T05:18:59Z</dcterms:created>
  <dcterms:modified xsi:type="dcterms:W3CDTF">2025-08-18T16:42:09Z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